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1970" cy="6858000"/>
  <p:notesSz cx="6858000" cy="1219197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png"/><Relationship Id="rId32" Type="http://schemas.openxmlformats.org/officeDocument/2006/relationships/image" Target="../media/image-10-32.png"/><Relationship Id="rId33" Type="http://schemas.openxmlformats.org/officeDocument/2006/relationships/image" Target="../media/image-10-33.png"/><Relationship Id="rId34" Type="http://schemas.openxmlformats.org/officeDocument/2006/relationships/image" Target="../media/image-10-34.png"/><Relationship Id="rId35" Type="http://schemas.openxmlformats.org/officeDocument/2006/relationships/image" Target="../media/image-10-35.png"/><Relationship Id="rId36" Type="http://schemas.openxmlformats.org/officeDocument/2006/relationships/image" Target="../media/image-10-36.png"/><Relationship Id="rId37" Type="http://schemas.openxmlformats.org/officeDocument/2006/relationships/image" Target="../media/image-10-37.png"/><Relationship Id="rId38" Type="http://schemas.openxmlformats.org/officeDocument/2006/relationships/slideLayout" Target="../slideLayouts/slideLayout1.xml"/><Relationship Id="rId3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image" Target="../media/image-11-19.png"/><Relationship Id="rId20" Type="http://schemas.openxmlformats.org/officeDocument/2006/relationships/image" Target="../media/image-11-20.png"/><Relationship Id="rId21" Type="http://schemas.openxmlformats.org/officeDocument/2006/relationships/image" Target="../media/image-11-21.png"/><Relationship Id="rId22" Type="http://schemas.openxmlformats.org/officeDocument/2006/relationships/image" Target="../media/image-11-22.png"/><Relationship Id="rId23" Type="http://schemas.openxmlformats.org/officeDocument/2006/relationships/image" Target="../media/image-11-23.png"/><Relationship Id="rId24" Type="http://schemas.openxmlformats.org/officeDocument/2006/relationships/image" Target="../media/image-11-24.png"/><Relationship Id="rId25" Type="http://schemas.openxmlformats.org/officeDocument/2006/relationships/image" Target="../media/image-11-25.png"/><Relationship Id="rId26" Type="http://schemas.openxmlformats.org/officeDocument/2006/relationships/image" Target="../media/image-11-26.png"/><Relationship Id="rId27" Type="http://schemas.openxmlformats.org/officeDocument/2006/relationships/image" Target="../media/image-11-27.png"/><Relationship Id="rId28" Type="http://schemas.openxmlformats.org/officeDocument/2006/relationships/image" Target="../media/image-11-28.png"/><Relationship Id="rId29" Type="http://schemas.openxmlformats.org/officeDocument/2006/relationships/image" Target="../media/image-11-29.png"/><Relationship Id="rId30" Type="http://schemas.openxmlformats.org/officeDocument/2006/relationships/image" Target="../media/image-11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image" Target="../media/image-12-21.png"/><Relationship Id="rId22" Type="http://schemas.openxmlformats.org/officeDocument/2006/relationships/image" Target="../media/image-1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image" Target="../media/image-5-31.png"/><Relationship Id="rId32" Type="http://schemas.openxmlformats.org/officeDocument/2006/relationships/image" Target="../media/image-5-32.png"/><Relationship Id="rId33" Type="http://schemas.openxmlformats.org/officeDocument/2006/relationships/image" Target="../media/image-5-33.png"/><Relationship Id="rId34" Type="http://schemas.openxmlformats.org/officeDocument/2006/relationships/image" Target="../media/image-5-34.png"/><Relationship Id="rId35" Type="http://schemas.openxmlformats.org/officeDocument/2006/relationships/image" Target="../media/image-5-35.png"/><Relationship Id="rId36" Type="http://schemas.openxmlformats.org/officeDocument/2006/relationships/slideLayout" Target="../slideLayouts/slideLayout1.xml"/><Relationship Id="rId3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image" Target="../media/image-7-33.png"/><Relationship Id="rId34" Type="http://schemas.openxmlformats.org/officeDocument/2006/relationships/image" Target="../media/image-7-34.png"/><Relationship Id="rId35" Type="http://schemas.openxmlformats.org/officeDocument/2006/relationships/image" Target="../media/image-7-35.png"/><Relationship Id="rId36" Type="http://schemas.openxmlformats.org/officeDocument/2006/relationships/image" Target="../media/image-7-36.png"/><Relationship Id="rId37" Type="http://schemas.openxmlformats.org/officeDocument/2006/relationships/image" Target="../media/image-7-37.png"/><Relationship Id="rId38" Type="http://schemas.openxmlformats.org/officeDocument/2006/relationships/image" Target="../media/image-7-38.png"/><Relationship Id="rId39" Type="http://schemas.openxmlformats.org/officeDocument/2006/relationships/image" Target="../media/image-7-39.png"/><Relationship Id="rId40" Type="http://schemas.openxmlformats.org/officeDocument/2006/relationships/image" Target="../media/image-7-40.png"/><Relationship Id="rId41" Type="http://schemas.openxmlformats.org/officeDocument/2006/relationships/image" Target="../media/image-7-41.png"/><Relationship Id="rId42" Type="http://schemas.openxmlformats.org/officeDocument/2006/relationships/image" Target="../media/image-7-42.png"/><Relationship Id="rId43" Type="http://schemas.openxmlformats.org/officeDocument/2006/relationships/image" Target="../media/image-7-43.png"/><Relationship Id="rId44" Type="http://schemas.openxmlformats.org/officeDocument/2006/relationships/image" Target="../media/image-7-44.png"/><Relationship Id="rId45" Type="http://schemas.openxmlformats.org/officeDocument/2006/relationships/image" Target="../media/image-7-45.png"/><Relationship Id="rId46" Type="http://schemas.openxmlformats.org/officeDocument/2006/relationships/slideLayout" Target="../slideLayouts/slideLayout1.xml"/><Relationship Id="rId4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h7u52yz79-176818971163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/var/folders/1y/yzhkrds14j1gm67qjvlds8tm7vvy2b/T/icon-icon-0spict4iq-176818971183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90613"/>
            <a:ext cx="257175" cy="342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9600" y="1595438"/>
            <a:ext cx="54864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</a:t>
            </a:r>
            <a:pPr algn="l" indent="0" marL="0">
              <a:lnSpc>
                <a:spcPts val="4500"/>
              </a:lnSpc>
              <a:spcAft>
                <a:spcPts val="1800"/>
              </a:spcAft>
              <a:buNone/>
            </a:pPr>
            <a:r>
              <a:rPr lang="en-US" sz="4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26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609600" y="2395538"/>
            <a:ext cx="5486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spcAft>
                <a:spcPts val="3600"/>
              </a:spcAft>
              <a:buNone/>
            </a:pPr>
            <a:r>
              <a:rPr lang="en-US" sz="27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Next Evolution</a:t>
            </a:r>
            <a:endParaRPr lang="en-US" sz="2700" dirty="0"/>
          </a:p>
        </p:txBody>
      </p:sp>
      <p:pic>
        <p:nvPicPr>
          <p:cNvPr id="6" name="Image 2" descr="/var/folders/1y/yzhkrds14j1gm67qjvlds8tm7vvy2b/T/icon-bg-7dgevt4mh-176818971187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3738"/>
            <a:ext cx="4267200" cy="5143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09625" y="3357563"/>
            <a:ext cx="41911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Glass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 Language</a:t>
            </a:r>
            <a:endParaRPr lang="en-US" sz="1350" dirty="0"/>
          </a:p>
        </p:txBody>
      </p:sp>
      <p:pic>
        <p:nvPicPr>
          <p:cNvPr id="8" name="Image 3" descr="/var/folders/1y/yzhkrds14j1gm67qjvlds8tm7vvy2b/T/icon-bg-vti4s3jd2-1768189711926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00488"/>
            <a:ext cx="4267200" cy="5143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09625" y="4024313"/>
            <a:ext cx="42143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1350" dirty="0"/>
          </a:p>
        </p:txBody>
      </p:sp>
      <p:pic>
        <p:nvPicPr>
          <p:cNvPr id="10" name="Image 4" descr="/var/folders/1y/yzhkrds14j1gm67qjvlds8tm7vvy2b/T/icon-bg-gccabl3gh-1768189711967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567238"/>
            <a:ext cx="4267200" cy="5143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09625" y="4691063"/>
            <a:ext cx="42259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Features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09600" y="5538788"/>
            <a:ext cx="56407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3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2025</a:t>
            </a:r>
            <a:endParaRPr lang="en-US" sz="1200" dirty="0"/>
          </a:p>
        </p:txBody>
      </p:sp>
      <p:pic>
        <p:nvPicPr>
          <p:cNvPr id="13" name="Image 5" descr="/var/folders/1y/yzhkrds14j1gm67qjvlds8tm7vvy2b/T/icon-bg-uyerf81vb-176818971201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884" y="1719683"/>
            <a:ext cx="6204233" cy="3418486"/>
          </a:xfrm>
          <a:prstGeom prst="rect">
            <a:avLst/>
          </a:prstGeom>
        </p:spPr>
      </p:pic>
      <p:pic>
        <p:nvPicPr>
          <p:cNvPr id="14" name="Image 6" descr="/var/folders/1y/yzhkrds14j1gm67qjvlds8tm7vvy2b/T/icon-img-r52fhmabj-176818971210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844" y="1788644"/>
            <a:ext cx="5569676" cy="3263220"/>
          </a:xfrm>
          <a:prstGeom prst="rect">
            <a:avLst/>
          </a:prstGeom>
        </p:spPr>
      </p:pic>
      <p:pic>
        <p:nvPicPr>
          <p:cNvPr id="15" name="Image 7" descr="/var/folders/1y/yzhkrds14j1gm67qjvlds8tm7vvy2b/T/icon-bg-icon-m8g4c8dq5-176818971233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5181600"/>
            <a:ext cx="2438400" cy="2438400"/>
          </a:xfrm>
          <a:prstGeom prst="rect">
            <a:avLst/>
          </a:prstGeom>
        </p:spPr>
      </p:pic>
      <p:pic>
        <p:nvPicPr>
          <p:cNvPr id="16" name="Image 8" descr="/var/folders/1y/yzhkrds14j1gm67qjvlds8tm7vvy2b/T/icon-bg-icon-sw9lp9j1e-1768189712453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-381000"/>
            <a:ext cx="1524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cma800fq1-176818974426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&amp; Home Screen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pic>
        <p:nvPicPr>
          <p:cNvPr id="4" name="Image 1" descr="/var/folders/1y/yzhkrds14j1gm67qjvlds8tm7vvy2b/T/icon-bg-zu6cgg6y6-176818974446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2095500" cy="38100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sb608bnle-176818974457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1295400"/>
            <a:ext cx="762000" cy="2095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33400" y="1866900"/>
            <a:ext cx="1943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850"/>
              </a:lnSpc>
              <a:spcBef>
                <a:spcPts val="4500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10:09</a:t>
            </a:r>
            <a:endParaRPr lang="en-US" sz="3900" dirty="0"/>
          </a:p>
        </p:txBody>
      </p:sp>
      <p:sp>
        <p:nvSpPr>
          <p:cNvPr id="7" name="Text 2"/>
          <p:cNvSpPr/>
          <p:nvPr/>
        </p:nvSpPr>
        <p:spPr>
          <a:xfrm>
            <a:off x="430530" y="2609850"/>
            <a:ext cx="2148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Tuesday, June 9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3145631" y="1219200"/>
            <a:ext cx="256936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</a:t>
            </a:r>
            <a:endParaRPr lang="en-US" sz="2250" dirty="0"/>
          </a:p>
        </p:txBody>
      </p:sp>
      <p:pic>
        <p:nvPicPr>
          <p:cNvPr id="9" name="Image 3" descr="/var/folders/1y/yzhkrds14j1gm67qjvlds8tm7vvy2b/T/icon-icon-guftwewji-176818974464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1247775"/>
            <a:ext cx="250031" cy="285750"/>
          </a:xfrm>
          <a:prstGeom prst="rect">
            <a:avLst/>
          </a:prstGeom>
        </p:spPr>
      </p:pic>
      <p:pic>
        <p:nvPicPr>
          <p:cNvPr id="10" name="Image 4" descr="/var/folders/1y/yzhkrds14j1gm67qjvlds8tm7vvy2b/T/icon-bg-74qnzt6kq-176818974469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1714500"/>
            <a:ext cx="2933700" cy="1543050"/>
          </a:xfrm>
          <a:prstGeom prst="rect">
            <a:avLst/>
          </a:prstGeom>
        </p:spPr>
      </p:pic>
      <p:pic>
        <p:nvPicPr>
          <p:cNvPr id="11" name="Image 5" descr="/var/folders/1y/yzhkrds14j1gm67qjvlds8tm7vvy2b/T/icon-bg-vm5dsm81e-176818974474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225" y="1876425"/>
            <a:ext cx="476250" cy="47625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01vob8h33-176818974478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100" y="2019300"/>
            <a:ext cx="190500" cy="19050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3571875" y="1876425"/>
            <a:ext cx="1981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Time Adaptation</a:t>
            </a:r>
            <a:endParaRPr lang="en-US" sz="1500" dirty="0"/>
          </a:p>
        </p:txBody>
      </p:sp>
      <p:sp>
        <p:nvSpPr>
          <p:cNvPr id="14" name="Text 5"/>
          <p:cNvSpPr/>
          <p:nvPr/>
        </p:nvSpPr>
        <p:spPr>
          <a:xfrm>
            <a:off x="3571875" y="24098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 display intelligently adjusts to available space in wallpaper images</a:t>
            </a:r>
            <a:endParaRPr lang="en-US" sz="1200" dirty="0"/>
          </a:p>
        </p:txBody>
      </p:sp>
      <p:pic>
        <p:nvPicPr>
          <p:cNvPr id="15" name="Image 7" descr="/var/folders/1y/yzhkrds14j1gm67qjvlds8tm7vvy2b/T/icon-bg-1ur9kel27-176818974482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1300" y="3409950"/>
            <a:ext cx="2933700" cy="1276350"/>
          </a:xfrm>
          <a:prstGeom prst="rect">
            <a:avLst/>
          </a:prstGeom>
        </p:spPr>
      </p:pic>
      <p:pic>
        <p:nvPicPr>
          <p:cNvPr id="16" name="Image 8" descr="/var/folders/1y/yzhkrds14j1gm67qjvlds8tm7vvy2b/T/icon-bg-c890zy4m0-176818974487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3225" y="3571875"/>
            <a:ext cx="476250" cy="476250"/>
          </a:xfrm>
          <a:prstGeom prst="rect">
            <a:avLst/>
          </a:prstGeom>
        </p:spPr>
      </p:pic>
      <p:pic>
        <p:nvPicPr>
          <p:cNvPr id="17" name="Image 9" descr="/var/folders/1y/yzhkrds14j1gm67qjvlds8tm7vvy2b/T/icon-icon-tjtl4jttb-176818974491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100" y="3714750"/>
            <a:ext cx="190500" cy="19050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3571875" y="3571875"/>
            <a:ext cx="22212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Spatial Scenes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3571875" y="383857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Wallpapers come alive with 3D effects that respond to iPhone movement</a:t>
            </a:r>
            <a:endParaRPr lang="en-US" sz="1200" dirty="0"/>
          </a:p>
        </p:txBody>
      </p:sp>
      <p:pic>
        <p:nvPicPr>
          <p:cNvPr id="20" name="Image 10" descr="/var/folders/1y/yzhkrds14j1gm67qjvlds8tm7vvy2b/T/icon-bg-0hnviw5a6-176818974495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1300" y="4838700"/>
            <a:ext cx="2933700" cy="1276350"/>
          </a:xfrm>
          <a:prstGeom prst="rect">
            <a:avLst/>
          </a:prstGeom>
        </p:spPr>
      </p:pic>
      <p:pic>
        <p:nvPicPr>
          <p:cNvPr id="21" name="Image 11" descr="/var/folders/1y/yzhkrds14j1gm67qjvlds8tm7vvy2b/T/icon-bg-a898m0eek-1768189745008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3225" y="5000625"/>
            <a:ext cx="476250" cy="476250"/>
          </a:xfrm>
          <a:prstGeom prst="rect">
            <a:avLst/>
          </a:prstGeom>
        </p:spPr>
      </p:pic>
      <p:pic>
        <p:nvPicPr>
          <p:cNvPr id="22" name="Image 12" descr="/var/folders/1y/yzhkrds14j1gm67qjvlds8tm7vvy2b/T/icon-icon-qgsdb74u4-1768189745050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6100" y="5143500"/>
            <a:ext cx="190500" cy="190500"/>
          </a:xfrm>
          <a:prstGeom prst="rect">
            <a:avLst/>
          </a:prstGeom>
        </p:spPr>
      </p:pic>
      <p:sp>
        <p:nvSpPr>
          <p:cNvPr id="23" name="Text 8"/>
          <p:cNvSpPr/>
          <p:nvPr/>
        </p:nvSpPr>
        <p:spPr>
          <a:xfrm>
            <a:off x="3571875" y="5000625"/>
            <a:ext cx="22212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Bottom Widgets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3571875" y="52673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Place widgets at the bottom of the Lock Screen for easier access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6912769" y="1219200"/>
            <a:ext cx="249793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 Screen</a:t>
            </a:r>
            <a:endParaRPr lang="en-US" sz="2250" dirty="0"/>
          </a:p>
        </p:txBody>
      </p:sp>
      <p:pic>
        <p:nvPicPr>
          <p:cNvPr id="26" name="Image 13" descr="/var/folders/1y/yzhkrds14j1gm67qjvlds8tm7vvy2b/T/icon-icon-codn1du32-1768189745132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1247775"/>
            <a:ext cx="321469" cy="285750"/>
          </a:xfrm>
          <a:prstGeom prst="rect">
            <a:avLst/>
          </a:prstGeom>
        </p:spPr>
      </p:pic>
      <p:pic>
        <p:nvPicPr>
          <p:cNvPr id="27" name="Image 14" descr="/var/folders/1y/yzhkrds14j1gm67qjvlds8tm7vvy2b/T/icon-bg-iwrb5qqez-1768189745173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1714500"/>
            <a:ext cx="2933700" cy="1543050"/>
          </a:xfrm>
          <a:prstGeom prst="rect">
            <a:avLst/>
          </a:prstGeom>
        </p:spPr>
      </p:pic>
      <p:pic>
        <p:nvPicPr>
          <p:cNvPr id="28" name="Image 15" descr="/var/folders/1y/yzhkrds14j1gm67qjvlds8tm7vvy2b/T/icon-bg-ps3w4isyv-176818974522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38925" y="1876425"/>
            <a:ext cx="476250" cy="476250"/>
          </a:xfrm>
          <a:prstGeom prst="rect">
            <a:avLst/>
          </a:prstGeom>
        </p:spPr>
      </p:pic>
      <p:pic>
        <p:nvPicPr>
          <p:cNvPr id="29" name="Image 16" descr="/var/folders/1y/yzhkrds14j1gm67qjvlds8tm7vvy2b/T/icon-icon-g4vn51iwt-1768189745266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1800" y="2019300"/>
            <a:ext cx="190500" cy="190500"/>
          </a:xfrm>
          <a:prstGeom prst="rect">
            <a:avLst/>
          </a:prstGeom>
        </p:spPr>
      </p:pic>
      <p:sp>
        <p:nvSpPr>
          <p:cNvPr id="30" name="Text 11"/>
          <p:cNvSpPr/>
          <p:nvPr/>
        </p:nvSpPr>
        <p:spPr>
          <a:xfrm>
            <a:off x="7267575" y="1876425"/>
            <a:ext cx="19812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 Customization</a:t>
            </a:r>
            <a:endParaRPr lang="en-US" sz="1500" dirty="0"/>
          </a:p>
        </p:txBody>
      </p:sp>
      <p:sp>
        <p:nvSpPr>
          <p:cNvPr id="31" name="Text 12"/>
          <p:cNvSpPr/>
          <p:nvPr/>
        </p:nvSpPr>
        <p:spPr>
          <a:xfrm>
            <a:off x="7267575" y="24098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light and dark appearances with color-tinting options</a:t>
            </a:r>
            <a:endParaRPr lang="en-US" sz="1200" dirty="0"/>
          </a:p>
        </p:txBody>
      </p:sp>
      <p:pic>
        <p:nvPicPr>
          <p:cNvPr id="32" name="Image 17" descr="/var/folders/1y/yzhkrds14j1gm67qjvlds8tm7vvy2b/T/icon-bg-absss3g29-1768189745306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3409950"/>
            <a:ext cx="2933700" cy="1504950"/>
          </a:xfrm>
          <a:prstGeom prst="rect">
            <a:avLst/>
          </a:prstGeom>
        </p:spPr>
      </p:pic>
      <p:pic>
        <p:nvPicPr>
          <p:cNvPr id="33" name="Image 18" descr="/var/folders/1y/yzhkrds14j1gm67qjvlds8tm7vvy2b/T/icon-bg-v5c19lavy-1768189745361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38925" y="3571875"/>
            <a:ext cx="476250" cy="476250"/>
          </a:xfrm>
          <a:prstGeom prst="rect">
            <a:avLst/>
          </a:prstGeom>
        </p:spPr>
      </p:pic>
      <p:pic>
        <p:nvPicPr>
          <p:cNvPr id="34" name="Image 19" descr="/var/folders/1y/yzhkrds14j1gm67qjvlds8tm7vvy2b/T/icon-icon-7pqeapxnp-176818974539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1800" y="3714750"/>
            <a:ext cx="190500" cy="190500"/>
          </a:xfrm>
          <a:prstGeom prst="rect">
            <a:avLst/>
          </a:prstGeom>
        </p:spPr>
      </p:pic>
      <p:sp>
        <p:nvSpPr>
          <p:cNvPr id="35" name="Text 13"/>
          <p:cNvSpPr/>
          <p:nvPr/>
        </p:nvSpPr>
        <p:spPr>
          <a:xfrm>
            <a:off x="7267575" y="3571875"/>
            <a:ext cx="22936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Layered Liquid Glass</a:t>
            </a:r>
            <a:endParaRPr lang="en-US" sz="1500" dirty="0"/>
          </a:p>
        </p:txBody>
      </p:sp>
      <p:sp>
        <p:nvSpPr>
          <p:cNvPr id="36" name="Text 14"/>
          <p:cNvSpPr/>
          <p:nvPr/>
        </p:nvSpPr>
        <p:spPr>
          <a:xfrm>
            <a:off x="7267575" y="3838575"/>
            <a:ext cx="1981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icons and widgets feature multiple layers of Liquid Glass for enhanced depth</a:t>
            </a:r>
            <a:endParaRPr lang="en-US" sz="1200" dirty="0"/>
          </a:p>
        </p:txBody>
      </p:sp>
      <p:pic>
        <p:nvPicPr>
          <p:cNvPr id="37" name="Image 20" descr="/var/folders/1y/yzhkrds14j1gm67qjvlds8tm7vvy2b/T/icon-bg-vojkz2bub-1768189745439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5067300"/>
            <a:ext cx="2933700" cy="1276350"/>
          </a:xfrm>
          <a:prstGeom prst="rect">
            <a:avLst/>
          </a:prstGeom>
        </p:spPr>
      </p:pic>
      <p:pic>
        <p:nvPicPr>
          <p:cNvPr id="38" name="Image 21" descr="/var/folders/1y/yzhkrds14j1gm67qjvlds8tm7vvy2b/T/icon-bg-8oihlcf71-1768189745491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38925" y="5229225"/>
            <a:ext cx="476250" cy="476250"/>
          </a:xfrm>
          <a:prstGeom prst="rect">
            <a:avLst/>
          </a:prstGeom>
        </p:spPr>
      </p:pic>
      <p:pic>
        <p:nvPicPr>
          <p:cNvPr id="39" name="Image 22" descr="/var/folders/1y/yzhkrds14j1gm67qjvlds8tm7vvy2b/T/icon-icon-nj2d9ymy1-1768189745533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05613" y="5372100"/>
            <a:ext cx="142875" cy="190500"/>
          </a:xfrm>
          <a:prstGeom prst="rect">
            <a:avLst/>
          </a:prstGeom>
        </p:spPr>
      </p:pic>
      <p:sp>
        <p:nvSpPr>
          <p:cNvPr id="40" name="Text 15"/>
          <p:cNvSpPr/>
          <p:nvPr/>
        </p:nvSpPr>
        <p:spPr>
          <a:xfrm>
            <a:off x="7267575" y="5229225"/>
            <a:ext cx="21955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Clear Look</a:t>
            </a:r>
            <a:endParaRPr lang="en-US" sz="1500" dirty="0"/>
          </a:p>
        </p:txBody>
      </p:sp>
      <p:sp>
        <p:nvSpPr>
          <p:cNvPr id="41" name="Text 16"/>
          <p:cNvSpPr/>
          <p:nvPr/>
        </p:nvSpPr>
        <p:spPr>
          <a:xfrm>
            <a:off x="7267575" y="5495925"/>
            <a:ext cx="1981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Stunning transparent icon style crafted from Liquid Glass material</a:t>
            </a:r>
            <a:endParaRPr lang="en-US" sz="1200" dirty="0"/>
          </a:p>
        </p:txBody>
      </p:sp>
      <p:pic>
        <p:nvPicPr>
          <p:cNvPr id="42" name="Image 23" descr="/var/folders/1y/yzhkrds14j1gm67qjvlds8tm7vvy2b/T/icon-bg-3u9y8266n-176818974557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39300" y="1219200"/>
            <a:ext cx="2095500" cy="3810000"/>
          </a:xfrm>
          <a:prstGeom prst="rect">
            <a:avLst/>
          </a:prstGeom>
        </p:spPr>
      </p:pic>
      <p:pic>
        <p:nvPicPr>
          <p:cNvPr id="43" name="Image 24" descr="/var/folders/1y/yzhkrds14j1gm67qjvlds8tm7vvy2b/T/icon-bg-icon-p4z48mwvn-176818974568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06050" y="1295400"/>
            <a:ext cx="762000" cy="209550"/>
          </a:xfrm>
          <a:prstGeom prst="rect">
            <a:avLst/>
          </a:prstGeom>
        </p:spPr>
      </p:pic>
      <p:pic>
        <p:nvPicPr>
          <p:cNvPr id="44" name="Image 25" descr="/var/folders/1y/yzhkrds14j1gm67qjvlds8tm7vvy2b/T/icon-bg-icon-4gli3b5r7-1768189745722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86950" y="1943100"/>
            <a:ext cx="476250" cy="476250"/>
          </a:xfrm>
          <a:prstGeom prst="rect">
            <a:avLst/>
          </a:prstGeom>
        </p:spPr>
      </p:pic>
      <p:pic>
        <p:nvPicPr>
          <p:cNvPr id="45" name="Image 26" descr="/var/folders/1y/yzhkrds14j1gm67qjvlds8tm7vvy2b/T/icon-bg-icon-lrxabtk7d-1768189745756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15600" y="1943100"/>
            <a:ext cx="476250" cy="476250"/>
          </a:xfrm>
          <a:prstGeom prst="rect">
            <a:avLst/>
          </a:prstGeom>
        </p:spPr>
      </p:pic>
      <p:pic>
        <p:nvPicPr>
          <p:cNvPr id="46" name="Image 27" descr="/var/folders/1y/yzhkrds14j1gm67qjvlds8tm7vvy2b/T/icon-bg-icon-nlk08vxf5-1768189745798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144250" y="1943100"/>
            <a:ext cx="476250" cy="476250"/>
          </a:xfrm>
          <a:prstGeom prst="rect">
            <a:avLst/>
          </a:prstGeom>
        </p:spPr>
      </p:pic>
      <p:pic>
        <p:nvPicPr>
          <p:cNvPr id="47" name="Image 28" descr="/var/folders/1y/yzhkrds14j1gm67qjvlds8tm7vvy2b/T/icon-bg-icon-nvhq26jin-1768189745840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72900" y="1943100"/>
            <a:ext cx="476250" cy="476250"/>
          </a:xfrm>
          <a:prstGeom prst="rect">
            <a:avLst/>
          </a:prstGeom>
        </p:spPr>
      </p:pic>
      <p:pic>
        <p:nvPicPr>
          <p:cNvPr id="48" name="Image 29" descr="/var/folders/1y/yzhkrds14j1gm67qjvlds8tm7vvy2b/T/icon-bg-icon-8cjj5iku9-176818974588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886950" y="2571750"/>
            <a:ext cx="476250" cy="476250"/>
          </a:xfrm>
          <a:prstGeom prst="rect">
            <a:avLst/>
          </a:prstGeom>
        </p:spPr>
      </p:pic>
      <p:pic>
        <p:nvPicPr>
          <p:cNvPr id="49" name="Image 30" descr="/var/folders/1y/yzhkrds14j1gm67qjvlds8tm7vvy2b/T/icon-bg-icon-q04r7cfbs-1768189745924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15600" y="2571750"/>
            <a:ext cx="476250" cy="476250"/>
          </a:xfrm>
          <a:prstGeom prst="rect">
            <a:avLst/>
          </a:prstGeom>
        </p:spPr>
      </p:pic>
      <p:pic>
        <p:nvPicPr>
          <p:cNvPr id="50" name="Image 31" descr="/var/folders/1y/yzhkrds14j1gm67qjvlds8tm7vvy2b/T/icon-bg-icon-wnhkbt5ry-1768189745965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144250" y="2571750"/>
            <a:ext cx="476250" cy="476250"/>
          </a:xfrm>
          <a:prstGeom prst="rect">
            <a:avLst/>
          </a:prstGeom>
        </p:spPr>
      </p:pic>
      <p:pic>
        <p:nvPicPr>
          <p:cNvPr id="51" name="Image 32" descr="/var/folders/1y/yzhkrds14j1gm67qjvlds8tm7vvy2b/T/icon-bg-icon-birggywjj-1768189746007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772900" y="2571750"/>
            <a:ext cx="476250" cy="476250"/>
          </a:xfrm>
          <a:prstGeom prst="rect">
            <a:avLst/>
          </a:prstGeom>
        </p:spPr>
      </p:pic>
      <p:pic>
        <p:nvPicPr>
          <p:cNvPr id="52" name="Image 33" descr="/var/folders/1y/yzhkrds14j1gm67qjvlds8tm7vvy2b/T/icon-bg-icon-a4p2vjth7-1768189746048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886950" y="3200400"/>
            <a:ext cx="476250" cy="476250"/>
          </a:xfrm>
          <a:prstGeom prst="rect">
            <a:avLst/>
          </a:prstGeom>
        </p:spPr>
      </p:pic>
      <p:pic>
        <p:nvPicPr>
          <p:cNvPr id="53" name="Image 34" descr="/var/folders/1y/yzhkrds14j1gm67qjvlds8tm7vvy2b/T/icon-bg-icon-7uux3k9co-1768189746091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515600" y="3200400"/>
            <a:ext cx="476250" cy="476250"/>
          </a:xfrm>
          <a:prstGeom prst="rect">
            <a:avLst/>
          </a:prstGeom>
        </p:spPr>
      </p:pic>
      <p:pic>
        <p:nvPicPr>
          <p:cNvPr id="54" name="Image 35" descr="/var/folders/1y/yzhkrds14j1gm67qjvlds8tm7vvy2b/T/icon-bg-icon-hu1r3no5l-1768189746132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144250" y="3200400"/>
            <a:ext cx="476250" cy="476250"/>
          </a:xfrm>
          <a:prstGeom prst="rect">
            <a:avLst/>
          </a:prstGeom>
        </p:spPr>
      </p:pic>
      <p:pic>
        <p:nvPicPr>
          <p:cNvPr id="55" name="Image 36" descr="/var/folders/1y/yzhkrds14j1gm67qjvlds8tm7vvy2b/T/icon-bg-icon-qd576i9zk-1768189746174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772900" y="3200400"/>
            <a:ext cx="476250" cy="476250"/>
          </a:xfrm>
          <a:prstGeom prst="rect">
            <a:avLst/>
          </a:prstGeom>
        </p:spPr>
      </p:pic>
      <p:sp>
        <p:nvSpPr>
          <p:cNvPr id="56" name="Text 17"/>
          <p:cNvSpPr/>
          <p:nvPr/>
        </p:nvSpPr>
        <p:spPr>
          <a:xfrm>
            <a:off x="11664255" y="6467475"/>
            <a:ext cx="50256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15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4qixx9rj2-176818974864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515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 Interface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Streamlined layouts with floating elements and Liquid Glass controls</a:t>
            </a:r>
            <a:endParaRPr lang="en-US" sz="1500" dirty="0"/>
          </a:p>
        </p:txBody>
      </p:sp>
      <p:pic>
        <p:nvPicPr>
          <p:cNvPr id="5" name="Image 1" descr="/var/folders/1y/yzhkrds14j1gm67qjvlds8tm7vvy2b/T/icon-bg-v4v2g9z5j-176818974887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524500" cy="20764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4ya76d3zk-176818974892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398115" cy="476250"/>
          </a:xfrm>
          <a:prstGeom prst="rect">
            <a:avLst/>
          </a:prstGeom>
        </p:spPr>
      </p:pic>
      <p:pic>
        <p:nvPicPr>
          <p:cNvPr id="7" name="Image 3" descr="/var/folders/1y/yzhkrds14j1gm67qjvlds8tm7vvy2b/T/icon-icon-icxee775e-176818974896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8" y="1924050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45840" y="1800225"/>
            <a:ext cx="46520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Camera</a:t>
            </a:r>
            <a:endParaRPr lang="en-US" sz="1800" dirty="0"/>
          </a:p>
        </p:txBody>
      </p:sp>
      <p:sp>
        <p:nvSpPr>
          <p:cNvPr id="9" name="Text 3"/>
          <p:cNvSpPr/>
          <p:nvPr/>
        </p:nvSpPr>
        <p:spPr>
          <a:xfrm>
            <a:off x="1245840" y="2181225"/>
            <a:ext cx="449773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Simplified layout with prominent Photo/Video toggles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Expandable, scrollable command bar for additional shooting modes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controls with rounded Liquid Glass design</a:t>
            </a:r>
            <a:endParaRPr lang="en-US" sz="1350" dirty="0"/>
          </a:p>
        </p:txBody>
      </p:sp>
      <p:pic>
        <p:nvPicPr>
          <p:cNvPr id="10" name="Image 4" descr="/var/folders/1y/yzhkrds14j1gm67qjvlds8tm7vvy2b/T/icon-icon-68pbkdoh6-176818974913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840" y="2257425"/>
            <a:ext cx="133350" cy="133350"/>
          </a:xfrm>
          <a:prstGeom prst="rect">
            <a:avLst/>
          </a:prstGeom>
        </p:spPr>
      </p:pic>
      <p:pic>
        <p:nvPicPr>
          <p:cNvPr id="11" name="Image 5" descr="/var/folders/1y/yzhkrds14j1gm67qjvlds8tm7vvy2b/T/icon-icon-eai9ffmpj-176818974917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840" y="2600325"/>
            <a:ext cx="133350" cy="13335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r04pwdfw3-176818974921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840" y="3209925"/>
            <a:ext cx="133350" cy="133350"/>
          </a:xfrm>
          <a:prstGeom prst="rect">
            <a:avLst/>
          </a:prstGeom>
        </p:spPr>
      </p:pic>
      <p:pic>
        <p:nvPicPr>
          <p:cNvPr id="13" name="Image 7" descr="/var/folders/1y/yzhkrds14j1gm67qjvlds8tm7vvy2b/T/icon-bg-ec4bksjnk-176818974925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300" y="1562100"/>
            <a:ext cx="5524500" cy="2076450"/>
          </a:xfrm>
          <a:prstGeom prst="rect">
            <a:avLst/>
          </a:prstGeom>
        </p:spPr>
      </p:pic>
      <p:pic>
        <p:nvPicPr>
          <p:cNvPr id="14" name="Image 8" descr="/var/folders/1y/yzhkrds14j1gm67qjvlds8tm7vvy2b/T/icon-bg-fvhrxnypm-176818974932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1800225"/>
            <a:ext cx="434280" cy="476250"/>
          </a:xfrm>
          <a:prstGeom prst="rect">
            <a:avLst/>
          </a:prstGeom>
        </p:spPr>
      </p:pic>
      <p:pic>
        <p:nvPicPr>
          <p:cNvPr id="15" name="Image 9" descr="/var/folders/1y/yzhkrds14j1gm67qjvlds8tm7vvy2b/T/icon-icon-cx06km6lh-176818974936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6978" y="1924050"/>
            <a:ext cx="257175" cy="228600"/>
          </a:xfrm>
          <a:prstGeom prst="rect">
            <a:avLst/>
          </a:prstGeom>
        </p:spPr>
      </p:pic>
      <p:sp>
        <p:nvSpPr>
          <p:cNvPr id="16" name="Text 4"/>
          <p:cNvSpPr/>
          <p:nvPr/>
        </p:nvSpPr>
        <p:spPr>
          <a:xfrm>
            <a:off x="7035105" y="1800225"/>
            <a:ext cx="4615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Photos</a:t>
            </a:r>
            <a:endParaRPr lang="en-US" sz="1800" dirty="0"/>
          </a:p>
        </p:txBody>
      </p:sp>
      <p:sp>
        <p:nvSpPr>
          <p:cNvPr id="17" name="Text 5"/>
          <p:cNvSpPr/>
          <p:nvPr/>
        </p:nvSpPr>
        <p:spPr>
          <a:xfrm>
            <a:off x="7035105" y="2181225"/>
            <a:ext cx="446157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Reintroduced separate tabs for Library and Collections views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navigation with Liquid Glass elements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content organization and accessibility</a:t>
            </a:r>
            <a:endParaRPr lang="en-US" sz="1350" dirty="0"/>
          </a:p>
        </p:txBody>
      </p:sp>
      <p:pic>
        <p:nvPicPr>
          <p:cNvPr id="18" name="Image 10" descr="/var/folders/1y/yzhkrds14j1gm67qjvlds8tm7vvy2b/T/icon-icon-huqye2xgs-1768189749532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5105" y="2257425"/>
            <a:ext cx="133350" cy="133350"/>
          </a:xfrm>
          <a:prstGeom prst="rect">
            <a:avLst/>
          </a:prstGeom>
        </p:spPr>
      </p:pic>
      <p:pic>
        <p:nvPicPr>
          <p:cNvPr id="19" name="Image 11" descr="/var/folders/1y/yzhkrds14j1gm67qjvlds8tm7vvy2b/T/icon-icon-vdv4r0yw9-176818974957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5105" y="2867025"/>
            <a:ext cx="133350" cy="133350"/>
          </a:xfrm>
          <a:prstGeom prst="rect">
            <a:avLst/>
          </a:prstGeom>
        </p:spPr>
      </p:pic>
      <p:pic>
        <p:nvPicPr>
          <p:cNvPr id="20" name="Image 12" descr="/var/folders/1y/yzhkrds14j1gm67qjvlds8tm7vvy2b/T/icon-icon-gbrsbvfxw-176818974961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5105" y="3209925"/>
            <a:ext cx="133350" cy="133350"/>
          </a:xfrm>
          <a:prstGeom prst="rect">
            <a:avLst/>
          </a:prstGeom>
        </p:spPr>
      </p:pic>
      <p:pic>
        <p:nvPicPr>
          <p:cNvPr id="21" name="Image 13" descr="/var/folders/1y/yzhkrds14j1gm67qjvlds8tm7vvy2b/T/icon-bg-tl69afcr3-1768189749657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867150"/>
            <a:ext cx="5524500" cy="2076450"/>
          </a:xfrm>
          <a:prstGeom prst="rect">
            <a:avLst/>
          </a:prstGeom>
        </p:spPr>
      </p:pic>
      <p:pic>
        <p:nvPicPr>
          <p:cNvPr id="22" name="Image 14" descr="/var/folders/1y/yzhkrds14j1gm67qjvlds8tm7vvy2b/T/icon-bg-t8xz0044v-176818974972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325" y="4105275"/>
            <a:ext cx="436364" cy="476250"/>
          </a:xfrm>
          <a:prstGeom prst="rect">
            <a:avLst/>
          </a:prstGeom>
        </p:spPr>
      </p:pic>
      <p:pic>
        <p:nvPicPr>
          <p:cNvPr id="23" name="Image 15" descr="/var/folders/1y/yzhkrds14j1gm67qjvlds8tm7vvy2b/T/icon-icon-5wvbeg8la-1768189749767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207" y="4229100"/>
            <a:ext cx="228600" cy="228600"/>
          </a:xfrm>
          <a:prstGeom prst="rect">
            <a:avLst/>
          </a:prstGeom>
        </p:spPr>
      </p:pic>
      <p:sp>
        <p:nvSpPr>
          <p:cNvPr id="24" name="Text 6"/>
          <p:cNvSpPr/>
          <p:nvPr/>
        </p:nvSpPr>
        <p:spPr>
          <a:xfrm>
            <a:off x="1284089" y="4105275"/>
            <a:ext cx="461379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1284089" y="4486275"/>
            <a:ext cx="4459486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of screen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replace removed bottom settings</a:t>
            </a:r>
            <a:endParaRPr lang="en-US" sz="1350" dirty="0"/>
          </a:p>
        </p:txBody>
      </p:sp>
      <p:pic>
        <p:nvPicPr>
          <p:cNvPr id="26" name="Image 16" descr="/var/folders/1y/yzhkrds14j1gm67qjvlds8tm7vvy2b/T/icon-icon-88yffzgyj-1768189749932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84089" y="4562475"/>
            <a:ext cx="133350" cy="133350"/>
          </a:xfrm>
          <a:prstGeom prst="rect">
            <a:avLst/>
          </a:prstGeom>
        </p:spPr>
      </p:pic>
      <p:pic>
        <p:nvPicPr>
          <p:cNvPr id="27" name="Image 17" descr="/var/folders/1y/yzhkrds14j1gm67qjvlds8tm7vvy2b/T/icon-icon-jiwwe19x9-1768189749974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4089" y="4905375"/>
            <a:ext cx="133350" cy="133350"/>
          </a:xfrm>
          <a:prstGeom prst="rect">
            <a:avLst/>
          </a:prstGeom>
        </p:spPr>
      </p:pic>
      <p:pic>
        <p:nvPicPr>
          <p:cNvPr id="28" name="Image 18" descr="/var/folders/1y/yzhkrds14j1gm67qjvlds8tm7vvy2b/T/icon-icon-d191aw0q9-1768189750015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4089" y="5248275"/>
            <a:ext cx="133350" cy="133350"/>
          </a:xfrm>
          <a:prstGeom prst="rect">
            <a:avLst/>
          </a:prstGeom>
        </p:spPr>
      </p:pic>
      <p:pic>
        <p:nvPicPr>
          <p:cNvPr id="29" name="Image 19" descr="/var/folders/1y/yzhkrds14j1gm67qjvlds8tm7vvy2b/T/icon-bg-iva6sftg0-1768189750057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3867150"/>
            <a:ext cx="5524500" cy="2076450"/>
          </a:xfrm>
          <a:prstGeom prst="rect">
            <a:avLst/>
          </a:prstGeom>
        </p:spPr>
      </p:pic>
      <p:pic>
        <p:nvPicPr>
          <p:cNvPr id="30" name="Image 20" descr="/var/folders/1y/yzhkrds14j1gm67qjvlds8tm7vvy2b/T/icon-bg-otvha8qf3-176818975012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8425" y="4105275"/>
            <a:ext cx="406003" cy="476250"/>
          </a:xfrm>
          <a:prstGeom prst="rect">
            <a:avLst/>
          </a:prstGeom>
        </p:spPr>
      </p:pic>
      <p:pic>
        <p:nvPicPr>
          <p:cNvPr id="31" name="Image 21" descr="/var/folders/1y/yzhkrds14j1gm67qjvlds8tm7vvy2b/T/icon-icon-2mru5sk0v-176818975016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37127" y="4229100"/>
            <a:ext cx="228600" cy="228600"/>
          </a:xfrm>
          <a:prstGeom prst="rect">
            <a:avLst/>
          </a:prstGeom>
        </p:spPr>
      </p:pic>
      <p:sp>
        <p:nvSpPr>
          <p:cNvPr id="32" name="Text 8"/>
          <p:cNvSpPr/>
          <p:nvPr/>
        </p:nvSpPr>
        <p:spPr>
          <a:xfrm>
            <a:off x="7006828" y="4105275"/>
            <a:ext cx="48293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Music, News &amp; Podcasts</a:t>
            </a:r>
            <a:endParaRPr lang="en-US" sz="1800" dirty="0"/>
          </a:p>
        </p:txBody>
      </p:sp>
      <p:sp>
        <p:nvSpPr>
          <p:cNvPr id="33" name="Text 9"/>
          <p:cNvSpPr/>
          <p:nvPr/>
        </p:nvSpPr>
        <p:spPr>
          <a:xfrm>
            <a:off x="7006828" y="4486275"/>
            <a:ext cx="4489847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tab bars floating above content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resizing: shrinks when browsing, expands when scrolling</a:t>
            </a:r>
            <a:endParaRPr lang="en-US" sz="1350" dirty="0"/>
          </a:p>
          <a:p>
            <a:pPr algn="l" marL="342900" indent="-342900">
              <a:lnSpc>
                <a:spcPts val="2100"/>
              </a:lnSpc>
              <a:spcAft>
                <a:spcPts val="600"/>
              </a:spcAft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Content-first approach prioritizing media visibility</a:t>
            </a:r>
            <a:endParaRPr lang="en-US" sz="1350" dirty="0"/>
          </a:p>
        </p:txBody>
      </p:sp>
      <p:pic>
        <p:nvPicPr>
          <p:cNvPr id="34" name="Image 22" descr="/var/folders/1y/yzhkrds14j1gm67qjvlds8tm7vvy2b/T/icon-icon-wdu8ztuwp-1768189750339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06828" y="4562475"/>
            <a:ext cx="133350" cy="133350"/>
          </a:xfrm>
          <a:prstGeom prst="rect">
            <a:avLst/>
          </a:prstGeom>
        </p:spPr>
      </p:pic>
      <p:pic>
        <p:nvPicPr>
          <p:cNvPr id="35" name="Image 23" descr="/var/folders/1y/yzhkrds14j1gm67qjvlds8tm7vvy2b/T/icon-icon-2oljdqliv-1768189750382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6828" y="4905375"/>
            <a:ext cx="133350" cy="133350"/>
          </a:xfrm>
          <a:prstGeom prst="rect">
            <a:avLst/>
          </a:prstGeom>
        </p:spPr>
      </p:pic>
      <p:pic>
        <p:nvPicPr>
          <p:cNvPr id="36" name="Image 24" descr="/var/folders/1y/yzhkrds14j1gm67qjvlds8tm7vvy2b/T/icon-icon-wwfoy20jy-1768189750423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06828" y="5514975"/>
            <a:ext cx="133350" cy="133350"/>
          </a:xfrm>
          <a:prstGeom prst="rect">
            <a:avLst/>
          </a:prstGeom>
        </p:spPr>
      </p:pic>
      <p:pic>
        <p:nvPicPr>
          <p:cNvPr id="37" name="Image 25" descr="/var/folders/1y/yzhkrds14j1gm67qjvlds8tm7vvy2b/T/icon-bg-coewh8kds-1768189750465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7200" y="6172200"/>
            <a:ext cx="11277600" cy="1885950"/>
          </a:xfrm>
          <a:prstGeom prst="rect">
            <a:avLst/>
          </a:prstGeom>
        </p:spPr>
      </p:pic>
      <p:sp>
        <p:nvSpPr>
          <p:cNvPr id="38" name="Text 10"/>
          <p:cNvSpPr/>
          <p:nvPr/>
        </p:nvSpPr>
        <p:spPr>
          <a:xfrm>
            <a:off x="695325" y="6410325"/>
            <a:ext cx="1114082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9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Common Design Elements</a:t>
            </a:r>
            <a:endParaRPr lang="en-US" sz="1800" dirty="0"/>
          </a:p>
        </p:txBody>
      </p:sp>
      <p:pic>
        <p:nvPicPr>
          <p:cNvPr id="39" name="Image 26" descr="/var/folders/1y/yzhkrds14j1gm67qjvlds8tm7vvy2b/T/icon-bg-icon-ehchmtvgz-1768189750551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65995" y="6829425"/>
            <a:ext cx="609600" cy="609600"/>
          </a:xfrm>
          <a:prstGeom prst="rect">
            <a:avLst/>
          </a:prstGeom>
        </p:spPr>
      </p:pic>
      <p:sp>
        <p:nvSpPr>
          <p:cNvPr id="40" name="Text 11"/>
          <p:cNvSpPr/>
          <p:nvPr/>
        </p:nvSpPr>
        <p:spPr>
          <a:xfrm>
            <a:off x="1065044" y="7553325"/>
            <a:ext cx="20831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rounded corners</a:t>
            </a:r>
            <a:endParaRPr lang="en-US" sz="1350" dirty="0"/>
          </a:p>
        </p:txBody>
      </p:sp>
      <p:pic>
        <p:nvPicPr>
          <p:cNvPr id="41" name="Image 27" descr="/var/folders/1y/yzhkrds14j1gm67qjvlds8tm7vvy2b/T/icon-bg-icon-585dfynek-1768189750591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03552" y="6829425"/>
            <a:ext cx="609600" cy="609600"/>
          </a:xfrm>
          <a:prstGeom prst="rect">
            <a:avLst/>
          </a:prstGeom>
        </p:spPr>
      </p:pic>
      <p:sp>
        <p:nvSpPr>
          <p:cNvPr id="42" name="Text 12"/>
          <p:cNvSpPr/>
          <p:nvPr/>
        </p:nvSpPr>
        <p:spPr>
          <a:xfrm>
            <a:off x="3819841" y="7553325"/>
            <a:ext cx="260775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Distinct functional layers</a:t>
            </a:r>
            <a:endParaRPr lang="en-US" sz="1350" dirty="0"/>
          </a:p>
        </p:txBody>
      </p:sp>
      <p:pic>
        <p:nvPicPr>
          <p:cNvPr id="43" name="Image 28" descr="/var/folders/1y/yzhkrds14j1gm67qjvlds8tm7vvy2b/T/icon-bg-icon-p4khmfiq6-176818975063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06580" y="6829425"/>
            <a:ext cx="609600" cy="609600"/>
          </a:xfrm>
          <a:prstGeom prst="rect">
            <a:avLst/>
          </a:prstGeom>
        </p:spPr>
      </p:pic>
      <p:sp>
        <p:nvSpPr>
          <p:cNvPr id="44" name="Text 13"/>
          <p:cNvSpPr/>
          <p:nvPr/>
        </p:nvSpPr>
        <p:spPr>
          <a:xfrm>
            <a:off x="6772948" y="7553325"/>
            <a:ext cx="210626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 materials</a:t>
            </a:r>
            <a:endParaRPr lang="en-US" sz="1350" dirty="0"/>
          </a:p>
        </p:txBody>
      </p:sp>
      <p:pic>
        <p:nvPicPr>
          <p:cNvPr id="45" name="Image 29" descr="/var/folders/1y/yzhkrds14j1gm67qjvlds8tm7vvy2b/T/icon-bg-icon-h0e8cc5ft-176818975067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69698" y="6829425"/>
            <a:ext cx="609600" cy="609600"/>
          </a:xfrm>
          <a:prstGeom prst="rect">
            <a:avLst/>
          </a:prstGeom>
        </p:spPr>
      </p:pic>
      <p:sp>
        <p:nvSpPr>
          <p:cNvPr id="46" name="Text 14"/>
          <p:cNvSpPr/>
          <p:nvPr/>
        </p:nvSpPr>
        <p:spPr>
          <a:xfrm>
            <a:off x="9445186" y="7553325"/>
            <a:ext cx="177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Morphing controls</a:t>
            </a:r>
            <a:endParaRPr lang="en-US" sz="1350" dirty="0"/>
          </a:p>
        </p:txBody>
      </p:sp>
      <p:sp>
        <p:nvSpPr>
          <p:cNvPr id="47" name="Text 15"/>
          <p:cNvSpPr/>
          <p:nvPr/>
        </p:nvSpPr>
        <p:spPr>
          <a:xfrm>
            <a:off x="11667679" y="8124825"/>
            <a:ext cx="4998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15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5ttwvav2f-176818975326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448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Intelligence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Integration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 AI capabilities with privacy at the core</a:t>
            </a:r>
            <a:endParaRPr lang="en-US" sz="1500" dirty="0"/>
          </a:p>
        </p:txBody>
      </p:sp>
      <p:pic>
        <p:nvPicPr>
          <p:cNvPr id="5" name="Image 1" descr="/var/folders/1y/yzhkrds14j1gm67qjvlds8tm7vvy2b/T/icon-bg-07wrpzndl-1768189753478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3154561" cy="1657350"/>
          </a:xfrm>
          <a:prstGeom prst="rect">
            <a:avLst/>
          </a:prstGeom>
        </p:spPr>
      </p:pic>
      <p:pic>
        <p:nvPicPr>
          <p:cNvPr id="6" name="Image 2" descr="/var/folders/1y/yzhkrds14j1gm67qjvlds8tm7vvy2b/T/icon-bg-ohvoz3htf-1768189753534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762125"/>
            <a:ext cx="476250" cy="476250"/>
          </a:xfrm>
          <a:prstGeom prst="rect">
            <a:avLst/>
          </a:prstGeom>
        </p:spPr>
      </p:pic>
      <p:pic>
        <p:nvPicPr>
          <p:cNvPr id="7" name="Image 3" descr="/var/folders/1y/yzhkrds14j1gm67qjvlds8tm7vvy2b/T/icon-icon-sbn74g060-176818975357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885950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85875" y="1762125"/>
            <a:ext cx="24517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Privacy-First Approach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1285875" y="2105025"/>
            <a:ext cx="212586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processing for many features maintains user privacy and data security</a:t>
            </a:r>
            <a:endParaRPr lang="en-US" sz="1200" dirty="0"/>
          </a:p>
        </p:txBody>
      </p:sp>
      <p:pic>
        <p:nvPicPr>
          <p:cNvPr id="10" name="Image 4" descr="/var/folders/1y/yzhkrds14j1gm67qjvlds8tm7vvy2b/T/icon-bg-pd483edq2-176818975361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361" y="1562100"/>
            <a:ext cx="3154710" cy="1657350"/>
          </a:xfrm>
          <a:prstGeom prst="rect">
            <a:avLst/>
          </a:prstGeom>
        </p:spPr>
      </p:pic>
      <p:pic>
        <p:nvPicPr>
          <p:cNvPr id="11" name="Image 5" descr="/var/folders/1y/yzhkrds14j1gm67qjvlds8tm7vvy2b/T/icon-bg-rhsnk85jg-1768189753674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386" y="1762125"/>
            <a:ext cx="476250" cy="476250"/>
          </a:xfrm>
          <a:prstGeom prst="rect">
            <a:avLst/>
          </a:prstGeom>
        </p:spPr>
      </p:pic>
      <p:pic>
        <p:nvPicPr>
          <p:cNvPr id="12" name="Image 6" descr="/var/folders/1y/yzhkrds14j1gm67qjvlds8tm7vvy2b/T/icon-icon-ipi5gx24k-176818975371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786" y="1885950"/>
            <a:ext cx="171450" cy="22860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4669036" y="1762125"/>
            <a:ext cx="23960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Intelligent Shortcuts</a:t>
            </a:r>
            <a:endParaRPr lang="en-US" sz="1500" dirty="0"/>
          </a:p>
        </p:txBody>
      </p:sp>
      <p:sp>
        <p:nvSpPr>
          <p:cNvPr id="14" name="Text 5"/>
          <p:cNvSpPr/>
          <p:nvPr/>
        </p:nvSpPr>
        <p:spPr>
          <a:xfrm>
            <a:off x="4669036" y="2105025"/>
            <a:ext cx="212601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"intelligent actions" enable powerful workflows with Writing Tools and Image Playground</a:t>
            </a:r>
            <a:endParaRPr lang="en-US" sz="1200" dirty="0"/>
          </a:p>
        </p:txBody>
      </p:sp>
      <p:pic>
        <p:nvPicPr>
          <p:cNvPr id="15" name="Image 7" descr="/var/folders/1y/yzhkrds14j1gm67qjvlds8tm7vvy2b/T/icon-bg-2isz009tn-1768189753749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448050"/>
            <a:ext cx="3154561" cy="1924050"/>
          </a:xfrm>
          <a:prstGeom prst="rect">
            <a:avLst/>
          </a:prstGeom>
        </p:spPr>
      </p:pic>
      <p:pic>
        <p:nvPicPr>
          <p:cNvPr id="16" name="Image 8" descr="/var/folders/1y/yzhkrds14j1gm67qjvlds8tm7vvy2b/T/icon-bg-q0qmw85g2-1768189753804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3648075"/>
            <a:ext cx="476250" cy="476250"/>
          </a:xfrm>
          <a:prstGeom prst="rect">
            <a:avLst/>
          </a:prstGeom>
        </p:spPr>
      </p:pic>
      <p:pic>
        <p:nvPicPr>
          <p:cNvPr id="17" name="Image 9" descr="/var/folders/1y/yzhkrds14j1gm67qjvlds8tm7vvy2b/T/icon-icon-hwhju14j8-1768189753839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338" y="3771900"/>
            <a:ext cx="200025" cy="22860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1285875" y="3648075"/>
            <a:ext cx="212586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 Summary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1285875" y="4257675"/>
            <a:ext cx="212586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identifies and consolidates tracking details from emails, even for non-Apple Pay purchases</a:t>
            </a:r>
            <a:endParaRPr lang="en-US" sz="1200" dirty="0"/>
          </a:p>
        </p:txBody>
      </p:sp>
      <p:pic>
        <p:nvPicPr>
          <p:cNvPr id="20" name="Image 10" descr="/var/folders/1y/yzhkrds14j1gm67qjvlds8tm7vvy2b/T/icon-bg-jsgc2lxi1-176818975388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0361" y="3448050"/>
            <a:ext cx="3154710" cy="1924050"/>
          </a:xfrm>
          <a:prstGeom prst="rect">
            <a:avLst/>
          </a:prstGeom>
        </p:spPr>
      </p:pic>
      <p:pic>
        <p:nvPicPr>
          <p:cNvPr id="21" name="Image 11" descr="/var/folders/1y/yzhkrds14j1gm67qjvlds8tm7vvy2b/T/icon-bg-w1dmqloh3-1768189753939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0386" y="3648075"/>
            <a:ext cx="476250" cy="476250"/>
          </a:xfrm>
          <a:prstGeom prst="rect">
            <a:avLst/>
          </a:prstGeom>
        </p:spPr>
      </p:pic>
      <p:pic>
        <p:nvPicPr>
          <p:cNvPr id="22" name="Image 12" descr="/var/folders/1y/yzhkrds14j1gm67qjvlds8tm7vvy2b/T/icon-icon-m90x9qkl0-176818975397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5636" y="3771900"/>
            <a:ext cx="285750" cy="228600"/>
          </a:xfrm>
          <a:prstGeom prst="rect">
            <a:avLst/>
          </a:prstGeom>
        </p:spPr>
      </p:pic>
      <p:sp>
        <p:nvSpPr>
          <p:cNvPr id="23" name="Text 8"/>
          <p:cNvSpPr/>
          <p:nvPr/>
        </p:nvSpPr>
        <p:spPr>
          <a:xfrm>
            <a:off x="4669036" y="3648075"/>
            <a:ext cx="212601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Foundation Models Framework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4669036" y="4257675"/>
            <a:ext cx="212601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Gives developers access to on-device AI models for fast, private, offline-capable features</a:t>
            </a:r>
            <a:endParaRPr lang="en-US" sz="1200" dirty="0"/>
          </a:p>
        </p:txBody>
      </p:sp>
      <p:pic>
        <p:nvPicPr>
          <p:cNvPr id="25" name="Image 13" descr="/var/folders/1y/yzhkrds14j1gm67qjvlds8tm7vvy2b/T/icon-bg-7jo0cy7of-176818975401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5600700"/>
            <a:ext cx="6537871" cy="857250"/>
          </a:xfrm>
          <a:prstGeom prst="rect">
            <a:avLst/>
          </a:prstGeom>
        </p:spPr>
      </p:pic>
      <p:pic>
        <p:nvPicPr>
          <p:cNvPr id="26" name="Image 14" descr="/var/folders/1y/yzhkrds14j1gm67qjvlds8tm7vvy2b/T/icon-icon-i43zn52hg-1768189754071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225" y="5886450"/>
            <a:ext cx="250031" cy="285750"/>
          </a:xfrm>
          <a:prstGeom prst="rect">
            <a:avLst/>
          </a:prstGeom>
        </p:spPr>
      </p:pic>
      <p:sp>
        <p:nvSpPr>
          <p:cNvPr id="27" name="Text 10"/>
          <p:cNvSpPr/>
          <p:nvPr/>
        </p:nvSpPr>
        <p:spPr>
          <a:xfrm>
            <a:off x="1059656" y="5800725"/>
            <a:ext cx="573538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enhances user productivity and interaction in a privacy-focused manner, running entirely on-device for many features.</a:t>
            </a:r>
            <a:endParaRPr lang="en-US" sz="1200" dirty="0"/>
          </a:p>
        </p:txBody>
      </p:sp>
      <p:pic>
        <p:nvPicPr>
          <p:cNvPr id="28" name="Image 15" descr="/var/folders/1y/yzhkrds14j1gm67qjvlds8tm7vvy2b/T/icon-bg-jinr5b94p-1768189754106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2271" y="2671614"/>
            <a:ext cx="4282380" cy="2676823"/>
          </a:xfrm>
          <a:prstGeom prst="rect">
            <a:avLst/>
          </a:prstGeom>
        </p:spPr>
      </p:pic>
      <p:pic>
        <p:nvPicPr>
          <p:cNvPr id="29" name="Image 16" descr="/var/folders/1y/yzhkrds14j1gm67qjvlds8tm7vvy2b/T/icon-img-7z8e3gypc-176818975417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4196" y="2833539"/>
            <a:ext cx="3958530" cy="2010073"/>
          </a:xfrm>
          <a:prstGeom prst="rect">
            <a:avLst/>
          </a:prstGeom>
        </p:spPr>
      </p:pic>
      <p:sp>
        <p:nvSpPr>
          <p:cNvPr id="30" name="Text 11"/>
          <p:cNvSpPr/>
          <p:nvPr/>
        </p:nvSpPr>
        <p:spPr>
          <a:xfrm>
            <a:off x="7402669" y="4996011"/>
            <a:ext cx="43815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integration of intelligent features</a:t>
            </a:r>
            <a:endParaRPr lang="en-US" sz="1050" dirty="0"/>
          </a:p>
        </p:txBody>
      </p:sp>
      <p:pic>
        <p:nvPicPr>
          <p:cNvPr id="31" name="Image 17" descr="/var/folders/1y/yzhkrds14j1gm67qjvlds8tm7vvy2b/T/icon-bg-icon-es1oogg65-1768189754305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6819900"/>
            <a:ext cx="114300" cy="114300"/>
          </a:xfrm>
          <a:prstGeom prst="rect">
            <a:avLst/>
          </a:prstGeom>
        </p:spPr>
      </p:pic>
      <p:sp>
        <p:nvSpPr>
          <p:cNvPr id="32" name="Text 12"/>
          <p:cNvSpPr/>
          <p:nvPr/>
        </p:nvSpPr>
        <p:spPr>
          <a:xfrm>
            <a:off x="647700" y="6762750"/>
            <a:ext cx="6720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Private</a:t>
            </a:r>
            <a:endParaRPr lang="en-US" sz="1200" dirty="0"/>
          </a:p>
        </p:txBody>
      </p:sp>
      <p:pic>
        <p:nvPicPr>
          <p:cNvPr id="33" name="Image 18" descr="/var/folders/1y/yzhkrds14j1gm67qjvlds8tm7vvy2b/T/icon-bg-icon-jdcu44ozl-1768189754339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6797" y="6819900"/>
            <a:ext cx="114300" cy="114300"/>
          </a:xfrm>
          <a:prstGeom prst="rect">
            <a:avLst/>
          </a:prstGeom>
        </p:spPr>
      </p:pic>
      <p:sp>
        <p:nvSpPr>
          <p:cNvPr id="34" name="Text 13"/>
          <p:cNvSpPr/>
          <p:nvPr/>
        </p:nvSpPr>
        <p:spPr>
          <a:xfrm>
            <a:off x="3137297" y="6762750"/>
            <a:ext cx="7680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Powerful</a:t>
            </a:r>
            <a:endParaRPr lang="en-US" sz="1200" dirty="0"/>
          </a:p>
        </p:txBody>
      </p:sp>
      <p:pic>
        <p:nvPicPr>
          <p:cNvPr id="35" name="Image 19" descr="/var/folders/1y/yzhkrds14j1gm67qjvlds8tm7vvy2b/T/icon-bg-icon-kxovkytvu-1768189754379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64832" y="6819900"/>
            <a:ext cx="114300" cy="114300"/>
          </a:xfrm>
          <a:prstGeom prst="rect">
            <a:avLst/>
          </a:prstGeom>
        </p:spPr>
      </p:pic>
      <p:sp>
        <p:nvSpPr>
          <p:cNvPr id="36" name="Text 14"/>
          <p:cNvSpPr/>
          <p:nvPr/>
        </p:nvSpPr>
        <p:spPr>
          <a:xfrm>
            <a:off x="5755332" y="6762750"/>
            <a:ext cx="7680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</a:t>
            </a:r>
            <a:endParaRPr lang="en-US" sz="1200" dirty="0"/>
          </a:p>
        </p:txBody>
      </p:sp>
      <p:pic>
        <p:nvPicPr>
          <p:cNvPr id="37" name="Image 20" descr="/var/folders/1y/yzhkrds14j1gm67qjvlds8tm7vvy2b/T/icon-bg-icon-imsynjvat-1768189754413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73492" y="6819900"/>
            <a:ext cx="114300" cy="114300"/>
          </a:xfrm>
          <a:prstGeom prst="rect">
            <a:avLst/>
          </a:prstGeom>
        </p:spPr>
      </p:pic>
      <p:sp>
        <p:nvSpPr>
          <p:cNvPr id="38" name="Text 15"/>
          <p:cNvSpPr/>
          <p:nvPr/>
        </p:nvSpPr>
        <p:spPr>
          <a:xfrm>
            <a:off x="8363992" y="6762750"/>
            <a:ext cx="8641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Proactive</a:t>
            </a:r>
            <a:endParaRPr lang="en-US" sz="1200" dirty="0"/>
          </a:p>
        </p:txBody>
      </p:sp>
      <p:pic>
        <p:nvPicPr>
          <p:cNvPr id="39" name="Image 21" descr="/var/folders/1y/yzhkrds14j1gm67qjvlds8tm7vvy2b/T/icon-bg-icon-9155j7qzu-1768189754447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2902" y="6819900"/>
            <a:ext cx="114300" cy="114300"/>
          </a:xfrm>
          <a:prstGeom prst="rect">
            <a:avLst/>
          </a:prstGeom>
        </p:spPr>
      </p:pic>
      <p:sp>
        <p:nvSpPr>
          <p:cNvPr id="40" name="Text 16"/>
          <p:cNvSpPr/>
          <p:nvPr/>
        </p:nvSpPr>
        <p:spPr>
          <a:xfrm>
            <a:off x="11023402" y="6762750"/>
            <a:ext cx="9601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Integrated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11665148" y="7058025"/>
            <a:ext cx="5018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15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8528yesa7-176818975698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077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 &amp;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fjrma7vkz-176818975720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524500" cy="462915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wqoxh7igj-176818975728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57325"/>
            <a:ext cx="571500" cy="5715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419225" y="1571625"/>
            <a:ext cx="202748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Translation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695325" y="2181225"/>
            <a:ext cx="5048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Communicate across languages with on-device translation for text and audio, preserving privacy through Apple-built models.</a:t>
            </a:r>
            <a:endParaRPr lang="en-US" sz="1350" dirty="0"/>
          </a:p>
        </p:txBody>
      </p:sp>
      <p:pic>
        <p:nvPicPr>
          <p:cNvPr id="8" name="Image 3" descr="/var/folders/1y/yzhkrds14j1gm67qjvlds8tm7vvy2b/T/icon-bg-icon-qq4xts4s3-1768189757315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981325"/>
            <a:ext cx="342900" cy="381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90625" y="2943225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190625" y="32480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translates texts in conversations, allowing seamless multilingual messaging.</a:t>
            </a:r>
            <a:endParaRPr lang="en-US" sz="1200" dirty="0"/>
          </a:p>
        </p:txBody>
      </p:sp>
      <p:pic>
        <p:nvPicPr>
          <p:cNvPr id="11" name="Image 4" descr="/var/folders/1y/yzhkrds14j1gm67qjvlds8tm7vvy2b/T/icon-bg-icon-ampgmxhwf-176818975735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3933825"/>
            <a:ext cx="366713" cy="3810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214438" y="3895725"/>
            <a:ext cx="47005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FaceTime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1214438" y="420052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Displays translated live captions while preserving the speaker's original voice for natural conversation.</a:t>
            </a:r>
            <a:endParaRPr lang="en-US" sz="1200" dirty="0"/>
          </a:p>
        </p:txBody>
      </p:sp>
      <p:pic>
        <p:nvPicPr>
          <p:cNvPr id="14" name="Image 5" descr="/var/folders/1y/yzhkrds14j1gm67qjvlds8tm7vvy2b/T/icon-bg-icon-r94tlbjlm-1768189757397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4886325"/>
            <a:ext cx="342900" cy="3810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90625" y="4848225"/>
            <a:ext cx="46601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1190625" y="51530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Translations are spoken aloud during calls, enabling real-time verbal communication across languages.</a:t>
            </a:r>
            <a:endParaRPr lang="en-US" sz="1200" dirty="0"/>
          </a:p>
        </p:txBody>
      </p:sp>
      <p:pic>
        <p:nvPicPr>
          <p:cNvPr id="17" name="Image 6" descr="/var/folders/1y/yzhkrds14j1gm67qjvlds8tm7vvy2b/T/icon-bg-cdf0nh529-176818975744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219200"/>
            <a:ext cx="5524500" cy="4629150"/>
          </a:xfrm>
          <a:prstGeom prst="rect">
            <a:avLst/>
          </a:prstGeom>
        </p:spPr>
      </p:pic>
      <p:pic>
        <p:nvPicPr>
          <p:cNvPr id="18" name="Image 7" descr="/var/folders/1y/yzhkrds14j1gm67qjvlds8tm7vvy2b/T/icon-bg-icon-mzssns31n-1768189757528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425" y="1457325"/>
            <a:ext cx="571500" cy="5715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172325" y="1571625"/>
            <a:ext cx="236264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Intelligence</a:t>
            </a:r>
            <a:endParaRPr lang="en-US" sz="2250" dirty="0"/>
          </a:p>
        </p:txBody>
      </p:sp>
      <p:sp>
        <p:nvSpPr>
          <p:cNvPr id="20" name="Text 10"/>
          <p:cNvSpPr/>
          <p:nvPr/>
        </p:nvSpPr>
        <p:spPr>
          <a:xfrm>
            <a:off x="6448425" y="2181225"/>
            <a:ext cx="50482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18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Extends to your iPhone screen, allowing you to search and take action on anything you're viewing across apps.</a:t>
            </a:r>
            <a:endParaRPr lang="en-US" sz="1350" dirty="0"/>
          </a:p>
        </p:txBody>
      </p:sp>
      <p:pic>
        <p:nvPicPr>
          <p:cNvPr id="21" name="Image 8" descr="/var/folders/1y/yzhkrds14j1gm67qjvlds8tm7vvy2b/T/icon-bg-icon-g2rehvfyd-176818975756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425" y="2981325"/>
            <a:ext cx="390525" cy="3810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991350" y="2943225"/>
            <a:ext cx="46939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Analysis</a:t>
            </a:r>
            <a:endParaRPr lang="en-US" sz="1500" dirty="0"/>
          </a:p>
        </p:txBody>
      </p:sp>
      <p:sp>
        <p:nvSpPr>
          <p:cNvPr id="23" name="Text 12"/>
          <p:cNvSpPr/>
          <p:nvPr/>
        </p:nvSpPr>
        <p:spPr>
          <a:xfrm>
            <a:off x="6991350" y="3248025"/>
            <a:ext cx="45053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Ask ChatGPT questions about on-screen content for immediate insights and information.</a:t>
            </a:r>
            <a:endParaRPr lang="en-US" sz="1200" dirty="0"/>
          </a:p>
        </p:txBody>
      </p:sp>
      <p:pic>
        <p:nvPicPr>
          <p:cNvPr id="24" name="Image 9" descr="/var/folders/1y/yzhkrds14j1gm67qjvlds8tm7vvy2b/T/icon-bg-icon-xic8e2jfh-176818975760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425" y="3933825"/>
            <a:ext cx="342900" cy="3810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6943725" y="3895725"/>
            <a:ext cx="477583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Search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6943725" y="42005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Find similar images or products via Google, Etsy, or other supported apps with a simple tap.</a:t>
            </a:r>
            <a:endParaRPr lang="en-US" sz="1200" dirty="0"/>
          </a:p>
        </p:txBody>
      </p:sp>
      <p:pic>
        <p:nvPicPr>
          <p:cNvPr id="27" name="Image 10" descr="/var/folders/1y/yzhkrds14j1gm67qjvlds8tm7vvy2b/T/icon-bg-icon-3wqbtez9j-1768189757648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8425" y="4886325"/>
            <a:ext cx="342900" cy="3810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6943725" y="4848225"/>
            <a:ext cx="48444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Recognition</a:t>
            </a:r>
            <a:endParaRPr lang="en-US" sz="1500" dirty="0"/>
          </a:p>
        </p:txBody>
      </p:sp>
      <p:sp>
        <p:nvSpPr>
          <p:cNvPr id="29" name="Text 16"/>
          <p:cNvSpPr/>
          <p:nvPr/>
        </p:nvSpPr>
        <p:spPr>
          <a:xfrm>
            <a:off x="6943725" y="5153025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Identifies art, books, landmarks, sculptures, and event details with suggestions for calendar integration.</a:t>
            </a:r>
            <a:endParaRPr lang="en-US" sz="1200" dirty="0"/>
          </a:p>
        </p:txBody>
      </p:sp>
      <p:pic>
        <p:nvPicPr>
          <p:cNvPr id="30" name="Image 11" descr="/var/folders/1y/yzhkrds14j1gm67qjvlds8tm7vvy2b/T/icon-bg-i2tlm7c7a-1768189757690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6900" y="6076950"/>
            <a:ext cx="8458200" cy="1543050"/>
          </a:xfrm>
          <a:prstGeom prst="rect">
            <a:avLst/>
          </a:prstGeom>
        </p:spPr>
      </p:pic>
      <p:pic>
        <p:nvPicPr>
          <p:cNvPr id="31" name="Image 12" descr="/var/folders/1y/yzhkrds14j1gm67qjvlds8tm7vvy2b/T/icon-img-u734vxk3f-17681897577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2625" y="6162675"/>
            <a:ext cx="8286750" cy="1371600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11674227" y="7686675"/>
            <a:ext cx="4945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15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zdojcrunm-176818976031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8115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Creative Expression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Tools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Unleash your creativity with Apple Intelligence</a:t>
            </a:r>
            <a:endParaRPr lang="en-US" sz="1500" dirty="0"/>
          </a:p>
        </p:txBody>
      </p:sp>
      <p:pic>
        <p:nvPicPr>
          <p:cNvPr id="5" name="Image 1" descr="/var/folders/1y/yzhkrds14j1gm67qjvlds8tm7vvy2b/T/icon-bg-f7xdx3k09-1768189760534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2100"/>
            <a:ext cx="3454301" cy="3790950"/>
          </a:xfrm>
          <a:prstGeom prst="rect">
            <a:avLst/>
          </a:prstGeom>
        </p:spPr>
      </p:pic>
      <p:pic>
        <p:nvPicPr>
          <p:cNvPr id="6" name="Image 2" descr="/var/folders/1y/yzhkrds14j1gm67qjvlds8tm7vvy2b/T/icon-icon-mi65ajt1c-176818976059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50" y="1800225"/>
            <a:ext cx="381000" cy="381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16477" y="2333625"/>
            <a:ext cx="104039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Genmoji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847725" y="2867025"/>
            <a:ext cx="2978051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Mix your favorite emojis, Genmoji, and descriptions to create unique expressions.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847725" y="3781425"/>
            <a:ext cx="2978051" cy="10668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 multiple emojis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personalized reactions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directly in Messages</a:t>
            </a:r>
            <a:endParaRPr lang="en-US" sz="1350" dirty="0"/>
          </a:p>
        </p:txBody>
      </p:sp>
      <p:pic>
        <p:nvPicPr>
          <p:cNvPr id="10" name="Image 3" descr="/var/folders/1y/yzhkrds14j1gm67qjvlds8tm7vvy2b/T/icon-bg-snwyl42dz-176818976064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701" y="1562100"/>
            <a:ext cx="3454301" cy="3790950"/>
          </a:xfrm>
          <a:prstGeom prst="rect">
            <a:avLst/>
          </a:prstGeom>
        </p:spPr>
      </p:pic>
      <p:pic>
        <p:nvPicPr>
          <p:cNvPr id="11" name="Image 4" descr="/var/folders/1y/yzhkrds14j1gm67qjvlds8tm7vvy2b/T/icon-icon-tqcdp2hfs-176818976070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351" y="1800225"/>
            <a:ext cx="381000" cy="3810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96172" y="2333625"/>
            <a:ext cx="222199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4606826" y="2867025"/>
            <a:ext cx="29780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custom images with enhanced AI capabilities.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4606826" y="3514725"/>
            <a:ext cx="2978051" cy="16002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ChatGPT styles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custom backgrounds for Messages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Generate images from text descriptions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Apply artistic filters and effects</a:t>
            </a:r>
            <a:endParaRPr lang="en-US" sz="1350" dirty="0"/>
          </a:p>
        </p:txBody>
      </p:sp>
      <p:pic>
        <p:nvPicPr>
          <p:cNvPr id="15" name="Image 5" descr="/var/folders/1y/yzhkrds14j1gm67qjvlds8tm7vvy2b/T/icon-bg-bzmre1h8g-1768189760748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802" y="1562100"/>
            <a:ext cx="3454301" cy="3790950"/>
          </a:xfrm>
          <a:prstGeom prst="rect">
            <a:avLst/>
          </a:prstGeom>
        </p:spPr>
      </p:pic>
      <p:pic>
        <p:nvPicPr>
          <p:cNvPr id="16" name="Image 6" descr="/var/folders/1y/yzhkrds14j1gm67qjvlds8tm7vvy2b/T/icon-icon-lzywny091-176818976081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2077" y="1800225"/>
            <a:ext cx="285750" cy="3810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614743" y="2333625"/>
            <a:ext cx="249974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Shortcuts</a:t>
            </a:r>
            <a:endParaRPr lang="en-US" sz="1800" dirty="0"/>
          </a:p>
        </p:txBody>
      </p:sp>
      <p:sp>
        <p:nvSpPr>
          <p:cNvPr id="18" name="Text 9"/>
          <p:cNvSpPr/>
          <p:nvPr/>
        </p:nvSpPr>
        <p:spPr>
          <a:xfrm>
            <a:off x="8365927" y="2867025"/>
            <a:ext cx="297805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More powerful with "intelligent actions" enabled by Apple Intelligence.</a:t>
            </a:r>
            <a:endParaRPr lang="en-US" sz="1350" dirty="0"/>
          </a:p>
        </p:txBody>
      </p:sp>
      <p:sp>
        <p:nvSpPr>
          <p:cNvPr id="19" name="Text 10"/>
          <p:cNvSpPr/>
          <p:nvPr/>
        </p:nvSpPr>
        <p:spPr>
          <a:xfrm>
            <a:off x="8365927" y="3514725"/>
            <a:ext cx="2978051" cy="13335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Dedicated actions for Writing Tools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Playground integration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Summarize text within workflows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images directly in automations</a:t>
            </a:r>
            <a:endParaRPr lang="en-US" sz="1350" dirty="0"/>
          </a:p>
        </p:txBody>
      </p:sp>
      <p:pic>
        <p:nvPicPr>
          <p:cNvPr id="20" name="Image 7" descr="/var/folders/1y/yzhkrds14j1gm67qjvlds8tm7vvy2b/T/icon-bg-ol564cg9w-176818976086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9604" y="5657850"/>
            <a:ext cx="3772644" cy="2000250"/>
          </a:xfrm>
          <a:prstGeom prst="rect">
            <a:avLst/>
          </a:prstGeom>
        </p:spPr>
      </p:pic>
      <p:pic>
        <p:nvPicPr>
          <p:cNvPr id="21" name="Image 8" descr="/var/folders/1y/yzhkrds14j1gm67qjvlds8tm7vvy2b/T/icon-img-81dazlge1-1768189760915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5329" y="5743575"/>
            <a:ext cx="3601194" cy="18288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11665000" y="7724775"/>
            <a:ext cx="50197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15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ia3gnmiyz-176818976349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Communication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Smarter, safer, and more intuitive ways to stay connected</a:t>
            </a:r>
            <a:endParaRPr lang="en-US" sz="1500" dirty="0"/>
          </a:p>
        </p:txBody>
      </p:sp>
      <p:pic>
        <p:nvPicPr>
          <p:cNvPr id="5" name="Image 1" descr="/var/folders/1y/yzhkrds14j1gm67qjvlds8tm7vvy2b/T/icon-bg-qtlsst5i5-176818976369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5486400" cy="4495800"/>
          </a:xfrm>
          <a:prstGeom prst="rect">
            <a:avLst/>
          </a:prstGeom>
        </p:spPr>
      </p:pic>
      <p:pic>
        <p:nvPicPr>
          <p:cNvPr id="6" name="Image 2" descr="/var/folders/1y/yzhkrds14j1gm67qjvlds8tm7vvy2b/T/icon-bg-hwz488wna-176818976378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800225"/>
            <a:ext cx="476250" cy="476250"/>
          </a:xfrm>
          <a:prstGeom prst="rect">
            <a:avLst/>
          </a:prstGeom>
        </p:spPr>
      </p:pic>
      <p:pic>
        <p:nvPicPr>
          <p:cNvPr id="7" name="Image 3" descr="/var/folders/1y/yzhkrds14j1gm67qjvlds8tm7vvy2b/T/icon-icon-npkekcaxk-176818976382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1924050"/>
            <a:ext cx="228600" cy="2286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323975" y="1866900"/>
            <a:ext cx="14235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Phone App</a:t>
            </a:r>
            <a:endParaRPr lang="en-US" sz="2250" dirty="0"/>
          </a:p>
        </p:txBody>
      </p:sp>
      <p:sp>
        <p:nvSpPr>
          <p:cNvPr id="9" name="Text 3"/>
          <p:cNvSpPr/>
          <p:nvPr/>
        </p:nvSpPr>
        <p:spPr>
          <a:xfrm>
            <a:off x="1304925" y="2428875"/>
            <a:ext cx="4640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Unified Layout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304925" y="27717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Combines Favorites, Recents, and Voicemails in one convenient place for streamlined access.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1304925" y="3457575"/>
            <a:ext cx="4640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Call Screening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304925" y="38004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Gathers information from unknown callers before your phone rings, letting you decide whether to answer or ignore.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1533525" y="4333875"/>
            <a:ext cx="447027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privacy and control</a:t>
            </a:r>
            <a:endParaRPr lang="en-US" sz="1200" dirty="0"/>
          </a:p>
        </p:txBody>
      </p:sp>
      <p:pic>
        <p:nvPicPr>
          <p:cNvPr id="14" name="Image 4" descr="/var/folders/1y/yzhkrds14j1gm67qjvlds8tm7vvy2b/T/icon-icon-5wdatp5bn-1768189763906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4352925"/>
            <a:ext cx="152400" cy="1524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04925" y="4752975"/>
            <a:ext cx="45891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Hold Assist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1304925" y="50958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Detects when you're on hold and notifies you when a live agent becomes available, freeing you to focus on other tasks.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1533525" y="5629275"/>
            <a:ext cx="454228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Save time on customer service calls</a:t>
            </a:r>
            <a:endParaRPr lang="en-US" sz="1200" dirty="0"/>
          </a:p>
        </p:txBody>
      </p:sp>
      <p:pic>
        <p:nvPicPr>
          <p:cNvPr id="18" name="Image 5" descr="/var/folders/1y/yzhkrds14j1gm67qjvlds8tm7vvy2b/T/icon-icon-qykqd88vc-176818976399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25" y="5648325"/>
            <a:ext cx="152400" cy="152400"/>
          </a:xfrm>
          <a:prstGeom prst="rect">
            <a:avLst/>
          </a:prstGeom>
        </p:spPr>
      </p:pic>
      <p:pic>
        <p:nvPicPr>
          <p:cNvPr id="19" name="Image 6" descr="/var/folders/1y/yzhkrds14j1gm67qjvlds8tm7vvy2b/T/icon-bg-dfoss24u1-1768189764032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562100"/>
            <a:ext cx="5486400" cy="5181600"/>
          </a:xfrm>
          <a:prstGeom prst="rect">
            <a:avLst/>
          </a:prstGeom>
        </p:spPr>
      </p:pic>
      <p:pic>
        <p:nvPicPr>
          <p:cNvPr id="20" name="Image 7" descr="/var/folders/1y/yzhkrds14j1gm67qjvlds8tm7vvy2b/T/icon-bg-i66iidtie-1768189764122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525" y="1800225"/>
            <a:ext cx="476250" cy="476250"/>
          </a:xfrm>
          <a:prstGeom prst="rect">
            <a:avLst/>
          </a:prstGeom>
        </p:spPr>
      </p:pic>
      <p:pic>
        <p:nvPicPr>
          <p:cNvPr id="21" name="Image 8" descr="/var/folders/1y/yzhkrds14j1gm67qjvlds8tm7vvy2b/T/icon-icon-8j71m2uv7-1768189764156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350" y="1924050"/>
            <a:ext cx="228600" cy="2286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115175" y="1866900"/>
            <a:ext cx="192196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App</a:t>
            </a:r>
            <a:endParaRPr lang="en-US" sz="2250" dirty="0"/>
          </a:p>
        </p:txBody>
      </p:sp>
      <p:sp>
        <p:nvSpPr>
          <p:cNvPr id="23" name="Text 12"/>
          <p:cNvSpPr/>
          <p:nvPr/>
        </p:nvSpPr>
        <p:spPr>
          <a:xfrm>
            <a:off x="7096125" y="2428875"/>
            <a:ext cx="4709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Unknown Sender Screening</a:t>
            </a:r>
            <a:endParaRPr lang="en-US" sz="1500" dirty="0"/>
          </a:p>
        </p:txBody>
      </p:sp>
      <p:sp>
        <p:nvSpPr>
          <p:cNvPr id="24" name="Text 13"/>
          <p:cNvSpPr/>
          <p:nvPr/>
        </p:nvSpPr>
        <p:spPr>
          <a:xfrm>
            <a:off x="7096125" y="2771775"/>
            <a:ext cx="44005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Messages from unknown senders appear in a dedicated folder and remain silenced until you accept them or mark them as known.</a:t>
            </a:r>
            <a:endParaRPr lang="en-US" sz="1200" dirty="0"/>
          </a:p>
        </p:txBody>
      </p:sp>
      <p:sp>
        <p:nvSpPr>
          <p:cNvPr id="25" name="Text 14"/>
          <p:cNvSpPr/>
          <p:nvPr/>
        </p:nvSpPr>
        <p:spPr>
          <a:xfrm>
            <a:off x="7096125" y="3648075"/>
            <a:ext cx="479917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 Conversation Backgrounds</a:t>
            </a:r>
            <a:endParaRPr lang="en-US" sz="1500" dirty="0"/>
          </a:p>
        </p:txBody>
      </p:sp>
      <p:sp>
        <p:nvSpPr>
          <p:cNvPr id="26" name="Text 15"/>
          <p:cNvSpPr/>
          <p:nvPr/>
        </p:nvSpPr>
        <p:spPr>
          <a:xfrm>
            <a:off x="7096125" y="3990975"/>
            <a:ext cx="4400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 chats with custom backgrounds, including unique backgrounds generated with Image Playground.</a:t>
            </a:r>
            <a:endParaRPr lang="en-US" sz="1200" dirty="0"/>
          </a:p>
        </p:txBody>
      </p:sp>
      <p:pic>
        <p:nvPicPr>
          <p:cNvPr id="27" name="Image 9" descr="/var/folders/1y/yzhkrds14j1gm67qjvlds8tm7vvy2b/T/icon-icon-nwg3r8303-1768189764198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25" y="4695825"/>
            <a:ext cx="171450" cy="1524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7343775" y="4638675"/>
            <a:ext cx="177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Typing Indicators</a:t>
            </a:r>
            <a:endParaRPr lang="en-US" sz="1350" dirty="0"/>
          </a:p>
        </p:txBody>
      </p:sp>
      <p:sp>
        <p:nvSpPr>
          <p:cNvPr id="29" name="Text 17"/>
          <p:cNvSpPr/>
          <p:nvPr/>
        </p:nvSpPr>
        <p:spPr>
          <a:xfrm>
            <a:off x="7096125" y="4943475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See who's typing in group chats in real-time.</a:t>
            </a:r>
            <a:endParaRPr lang="en-US" sz="1050" dirty="0"/>
          </a:p>
        </p:txBody>
      </p:sp>
      <p:pic>
        <p:nvPicPr>
          <p:cNvPr id="30" name="Image 10" descr="/var/folders/1y/yzhkrds14j1gm67qjvlds8tm7vvy2b/T/icon-icon-5ctyep35l-1768189764239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00" y="4695825"/>
            <a:ext cx="133350" cy="152400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9582150" y="4638675"/>
            <a:ext cx="114571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Polls</a:t>
            </a:r>
            <a:endParaRPr lang="en-US" sz="1350" dirty="0"/>
          </a:p>
        </p:txBody>
      </p:sp>
      <p:sp>
        <p:nvSpPr>
          <p:cNvPr id="32" name="Text 19"/>
          <p:cNvSpPr/>
          <p:nvPr/>
        </p:nvSpPr>
        <p:spPr>
          <a:xfrm>
            <a:off x="9372600" y="4943475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polls manually or get AI-suggested polls when relevant.</a:t>
            </a:r>
            <a:endParaRPr lang="en-US" sz="1050" dirty="0"/>
          </a:p>
        </p:txBody>
      </p:sp>
      <p:pic>
        <p:nvPicPr>
          <p:cNvPr id="33" name="Image 11" descr="/var/folders/1y/yzhkrds14j1gm67qjvlds8tm7vvy2b/T/icon-icon-27w0od21h-1768189764281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125" y="5534025"/>
            <a:ext cx="171450" cy="152400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7343775" y="5476875"/>
            <a:ext cx="11072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Cash</a:t>
            </a:r>
            <a:endParaRPr lang="en-US" sz="1350" dirty="0"/>
          </a:p>
        </p:txBody>
      </p:sp>
      <p:sp>
        <p:nvSpPr>
          <p:cNvPr id="35" name="Text 21"/>
          <p:cNvSpPr/>
          <p:nvPr/>
        </p:nvSpPr>
        <p:spPr>
          <a:xfrm>
            <a:off x="7096125" y="5781675"/>
            <a:ext cx="21240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Request and send money directly in group chats.*</a:t>
            </a:r>
            <a:endParaRPr lang="en-US" sz="1050" dirty="0"/>
          </a:p>
        </p:txBody>
      </p:sp>
      <p:sp>
        <p:nvSpPr>
          <p:cNvPr id="36" name="Text 22"/>
          <p:cNvSpPr/>
          <p:nvPr/>
        </p:nvSpPr>
        <p:spPr>
          <a:xfrm>
            <a:off x="7096125" y="6353175"/>
            <a:ext cx="49174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spcBef>
                <a:spcPts val="1500"/>
              </a:spcBef>
              <a:buNone/>
            </a:pPr>
            <a:r>
              <a:rPr lang="en-US" sz="900" i="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*Apple Cash services are available in the U.S. on eligible devices.</a:t>
            </a:r>
            <a:endParaRPr lang="en-US" sz="900" dirty="0"/>
          </a:p>
        </p:txBody>
      </p:sp>
      <p:sp>
        <p:nvSpPr>
          <p:cNvPr id="37" name="Text 23"/>
          <p:cNvSpPr/>
          <p:nvPr/>
        </p:nvSpPr>
        <p:spPr>
          <a:xfrm>
            <a:off x="11665148" y="6810375"/>
            <a:ext cx="5018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15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sg4qxno00-176818971489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 &amp; Apple Music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Updates</a:t>
            </a:r>
            <a:endParaRPr lang="en-US" sz="3600" dirty="0"/>
          </a:p>
        </p:txBody>
      </p:sp>
      <p:pic>
        <p:nvPicPr>
          <p:cNvPr id="4" name="Image 1" descr="/var/folders/1y/yzhkrds14j1gm67qjvlds8tm7vvy2b/T/icon-bg-h1ww0iafe-1768189715095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067300" cy="2762250"/>
          </a:xfrm>
          <a:prstGeom prst="rect">
            <a:avLst/>
          </a:prstGeom>
        </p:spPr>
      </p:pic>
      <p:pic>
        <p:nvPicPr>
          <p:cNvPr id="5" name="Image 2" descr="/var/folders/1y/yzhkrds14j1gm67qjvlds8tm7vvy2b/T/icon-icon-hyifzh2am-176818971516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85900"/>
            <a:ext cx="357188" cy="2857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66813" y="1457325"/>
            <a:ext cx="101649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CarPlay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695325" y="1952625"/>
            <a:ext cx="49961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over 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600 million times</a:t>
            </a:r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per day</a:t>
            </a:r>
            <a:endParaRPr lang="en-US" sz="1350" dirty="0"/>
          </a:p>
        </p:txBody>
      </p:sp>
      <p:pic>
        <p:nvPicPr>
          <p:cNvPr id="8" name="Image 3" descr="/var/folders/1y/yzhkrds14j1gm67qjvlds8tm7vvy2b/T/icon-icon-e9186zwf3-1768189715203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438400"/>
            <a:ext cx="152400" cy="1524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62025" y="2371725"/>
            <a:ext cx="38336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with Liquid Glass design language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jdm88pyjd-176818971524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809875"/>
            <a:ext cx="152400" cy="1524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62025" y="2743200"/>
            <a:ext cx="43685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Compact call view preserves navigation visibility</a:t>
            </a:r>
            <a:endParaRPr lang="en-US" sz="1200" dirty="0"/>
          </a:p>
        </p:txBody>
      </p:sp>
      <p:pic>
        <p:nvPicPr>
          <p:cNvPr id="12" name="Image 5" descr="/var/folders/1y/yzhkrds14j1gm67qjvlds8tm7vvy2b/T/icon-icon-kuc9hl4dv-1768189715286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3181350"/>
            <a:ext cx="152400" cy="1524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62025" y="3114675"/>
            <a:ext cx="48143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Messages with Tapbacks &amp; pinned conversations</a:t>
            </a:r>
            <a:endParaRPr lang="en-US" sz="1200" dirty="0"/>
          </a:p>
        </p:txBody>
      </p:sp>
      <p:pic>
        <p:nvPicPr>
          <p:cNvPr id="14" name="Image 6" descr="/var/folders/1y/yzhkrds14j1gm67qjvlds8tm7vvy2b/T/icon-icon-4pn1tcla3-176818971532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3552825"/>
            <a:ext cx="152400" cy="15240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962025" y="3486150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widget support and Live Activities integration</a:t>
            </a:r>
            <a:endParaRPr lang="en-US" sz="1200" dirty="0"/>
          </a:p>
        </p:txBody>
      </p:sp>
      <p:pic>
        <p:nvPicPr>
          <p:cNvPr id="16" name="Image 7" descr="/var/folders/1y/yzhkrds14j1gm67qjvlds8tm7vvy2b/T/icon-bg-bde3zyucr-176818971537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175" y="4210050"/>
            <a:ext cx="4235351" cy="2457301"/>
          </a:xfrm>
          <a:prstGeom prst="rect">
            <a:avLst/>
          </a:prstGeom>
        </p:spPr>
      </p:pic>
      <p:pic>
        <p:nvPicPr>
          <p:cNvPr id="17" name="Image 8" descr="/var/folders/1y/yzhkrds14j1gm67qjvlds8tm7vvy2b/T/icon-img-zy77a3r7r-176818971543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900" y="4295775"/>
            <a:ext cx="4063901" cy="2285851"/>
          </a:xfrm>
          <a:prstGeom prst="rect">
            <a:avLst/>
          </a:prstGeom>
        </p:spPr>
      </p:pic>
      <p:pic>
        <p:nvPicPr>
          <p:cNvPr id="18" name="Image 9" descr="/var/folders/1y/yzhkrds14j1gm67qjvlds8tm7vvy2b/T/icon-bg-icon-rlfeeldvm-1768189715734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5500" y="1219200"/>
            <a:ext cx="381000" cy="419100"/>
          </a:xfrm>
          <a:prstGeom prst="rect">
            <a:avLst/>
          </a:prstGeom>
        </p:spPr>
      </p:pic>
      <p:pic>
        <p:nvPicPr>
          <p:cNvPr id="19" name="Image 10" descr="/var/folders/1y/yzhkrds14j1gm67qjvlds8tm7vvy2b/T/icon-bg-qrapl0qk7-176818971577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0" y="1219200"/>
            <a:ext cx="5067300" cy="5238750"/>
          </a:xfrm>
          <a:prstGeom prst="rect">
            <a:avLst/>
          </a:prstGeom>
        </p:spPr>
      </p:pic>
      <p:pic>
        <p:nvPicPr>
          <p:cNvPr id="20" name="Image 11" descr="/var/folders/1y/yzhkrds14j1gm67qjvlds8tm7vvy2b/T/icon-icon-50k8033ri-1768189715856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5625" y="1485900"/>
            <a:ext cx="285750" cy="28575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7305675" y="1457325"/>
            <a:ext cx="160421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Music</a:t>
            </a:r>
            <a:endParaRPr lang="en-US" sz="2250" dirty="0"/>
          </a:p>
        </p:txBody>
      </p:sp>
      <p:pic>
        <p:nvPicPr>
          <p:cNvPr id="22" name="Image 12" descr="/var/folders/1y/yzhkrds14j1gm67qjvlds8tm7vvy2b/T/icon-bg-cvunkvnwk-176818971589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5625" y="2028825"/>
            <a:ext cx="2219325" cy="1847850"/>
          </a:xfrm>
          <a:prstGeom prst="rect">
            <a:avLst/>
          </a:prstGeom>
        </p:spPr>
      </p:pic>
      <p:pic>
        <p:nvPicPr>
          <p:cNvPr id="23" name="Image 13" descr="/var/folders/1y/yzhkrds14j1gm67qjvlds8tm7vvy2b/T/icon-icon-4jxaa5snu-1768189715948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7550" y="2362200"/>
            <a:ext cx="238125" cy="190500"/>
          </a:xfrm>
          <a:prstGeom prst="rect">
            <a:avLst/>
          </a:prstGeom>
        </p:spPr>
      </p:pic>
      <p:sp>
        <p:nvSpPr>
          <p:cNvPr id="24" name="Text 8"/>
          <p:cNvSpPr/>
          <p:nvPr/>
        </p:nvSpPr>
        <p:spPr>
          <a:xfrm>
            <a:off x="7381875" y="2190750"/>
            <a:ext cx="15811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Lyrics Enhancement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7067550" y="2800350"/>
            <a:ext cx="18954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Translation and pronunciation features for lyrics in different languages</a:t>
            </a:r>
            <a:endParaRPr lang="en-US" sz="1200" dirty="0"/>
          </a:p>
        </p:txBody>
      </p:sp>
      <p:pic>
        <p:nvPicPr>
          <p:cNvPr id="26" name="Image 14" descr="/var/folders/1y/yzhkrds14j1gm67qjvlds8tm7vvy2b/T/icon-bg-y2z30ec4c-1768189715986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7350" y="2028825"/>
            <a:ext cx="2219325" cy="1847850"/>
          </a:xfrm>
          <a:prstGeom prst="rect">
            <a:avLst/>
          </a:prstGeom>
        </p:spPr>
      </p:pic>
      <p:pic>
        <p:nvPicPr>
          <p:cNvPr id="27" name="Image 15" descr="/var/folders/1y/yzhkrds14j1gm67qjvlds8tm7vvy2b/T/icon-icon-wz5njmz34-176818971604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39275" y="2228850"/>
            <a:ext cx="190500" cy="190500"/>
          </a:xfrm>
          <a:prstGeom prst="rect">
            <a:avLst/>
          </a:prstGeom>
        </p:spPr>
      </p:pic>
      <p:sp>
        <p:nvSpPr>
          <p:cNvPr id="28" name="Text 10"/>
          <p:cNvSpPr/>
          <p:nvPr/>
        </p:nvSpPr>
        <p:spPr>
          <a:xfrm>
            <a:off x="9705975" y="2190750"/>
            <a:ext cx="8527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AutoMix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9439275" y="2533650"/>
            <a:ext cx="18954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DJ-like experience with seamless transitions between songs</a:t>
            </a:r>
            <a:endParaRPr lang="en-US" sz="1200" dirty="0"/>
          </a:p>
        </p:txBody>
      </p:sp>
      <p:pic>
        <p:nvPicPr>
          <p:cNvPr id="30" name="Image 16" descr="/var/folders/1y/yzhkrds14j1gm67qjvlds8tm7vvy2b/T/icon-bg-hb8zhzh12-176818971607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5625" y="4029075"/>
            <a:ext cx="2219325" cy="1619250"/>
          </a:xfrm>
          <a:prstGeom prst="rect">
            <a:avLst/>
          </a:prstGeom>
        </p:spPr>
      </p:pic>
      <p:pic>
        <p:nvPicPr>
          <p:cNvPr id="31" name="Image 17" descr="/var/folders/1y/yzhkrds14j1gm67qjvlds8tm7vvy2b/T/icon-icon-63nofc5fu-176818971613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67550" y="4229100"/>
            <a:ext cx="142875" cy="190500"/>
          </a:xfrm>
          <a:prstGeom prst="rect">
            <a:avLst/>
          </a:prstGeom>
        </p:spPr>
      </p:pic>
      <p:sp>
        <p:nvSpPr>
          <p:cNvPr id="32" name="Text 12"/>
          <p:cNvSpPr/>
          <p:nvPr/>
        </p:nvSpPr>
        <p:spPr>
          <a:xfrm>
            <a:off x="7286625" y="4191000"/>
            <a:ext cx="14325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Karaoke Mode</a:t>
            </a:r>
            <a:endParaRPr lang="en-US" sz="1500" dirty="0"/>
          </a:p>
        </p:txBody>
      </p:sp>
      <p:sp>
        <p:nvSpPr>
          <p:cNvPr id="33" name="Text 13"/>
          <p:cNvSpPr/>
          <p:nvPr/>
        </p:nvSpPr>
        <p:spPr>
          <a:xfrm>
            <a:off x="7067550" y="4533900"/>
            <a:ext cx="18954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iPhone as microphone for karaoke with Apple TV</a:t>
            </a:r>
            <a:endParaRPr lang="en-US" sz="1200" dirty="0"/>
          </a:p>
        </p:txBody>
      </p:sp>
      <p:pic>
        <p:nvPicPr>
          <p:cNvPr id="34" name="Image 18" descr="/var/folders/1y/yzhkrds14j1gm67qjvlds8tm7vvy2b/T/icon-bg-4ekcual09-1768189716170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77350" y="4029075"/>
            <a:ext cx="2219325" cy="1619250"/>
          </a:xfrm>
          <a:prstGeom prst="rect">
            <a:avLst/>
          </a:prstGeom>
        </p:spPr>
      </p:pic>
      <p:pic>
        <p:nvPicPr>
          <p:cNvPr id="35" name="Image 19" descr="/var/folders/1y/yzhkrds14j1gm67qjvlds8tm7vvy2b/T/icon-icon-g3j3rrp1x-1768189716225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39275" y="4362450"/>
            <a:ext cx="190500" cy="190500"/>
          </a:xfrm>
          <a:prstGeom prst="rect">
            <a:avLst/>
          </a:prstGeom>
        </p:spPr>
      </p:pic>
      <p:sp>
        <p:nvSpPr>
          <p:cNvPr id="36" name="Text 14"/>
          <p:cNvSpPr/>
          <p:nvPr/>
        </p:nvSpPr>
        <p:spPr>
          <a:xfrm>
            <a:off x="9705975" y="4191000"/>
            <a:ext cx="16287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Library Organization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9439275" y="4800600"/>
            <a:ext cx="18954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Pin favorites and create playlist folders for better organization</a:t>
            </a:r>
            <a:endParaRPr lang="en-US" sz="1200" dirty="0"/>
          </a:p>
        </p:txBody>
      </p:sp>
      <p:pic>
        <p:nvPicPr>
          <p:cNvPr id="38" name="Image 20" descr="/var/folders/1y/yzhkrds14j1gm67qjvlds8tm7vvy2b/T/icon-bg-1zsptqmqx-176818971626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05625" y="5800725"/>
            <a:ext cx="4591050" cy="1123950"/>
          </a:xfrm>
          <a:prstGeom prst="rect">
            <a:avLst/>
          </a:prstGeom>
        </p:spPr>
      </p:pic>
      <p:pic>
        <p:nvPicPr>
          <p:cNvPr id="39" name="Image 21" descr="/var/folders/1y/yzhkrds14j1gm67qjvlds8tm7vvy2b/T/icon-icon-0d7mm06oi-1768189716318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67550" y="6000750"/>
            <a:ext cx="166688" cy="190500"/>
          </a:xfrm>
          <a:prstGeom prst="rect">
            <a:avLst/>
          </a:prstGeom>
        </p:spPr>
      </p:pic>
      <p:sp>
        <p:nvSpPr>
          <p:cNvPr id="40" name="Text 16"/>
          <p:cNvSpPr/>
          <p:nvPr/>
        </p:nvSpPr>
        <p:spPr>
          <a:xfrm>
            <a:off x="7310438" y="5962650"/>
            <a:ext cx="173593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Tab Bar</a:t>
            </a:r>
            <a:endParaRPr lang="en-US" sz="1500" dirty="0"/>
          </a:p>
        </p:txBody>
      </p:sp>
      <p:sp>
        <p:nvSpPr>
          <p:cNvPr id="41" name="Text 17"/>
          <p:cNvSpPr/>
          <p:nvPr/>
        </p:nvSpPr>
        <p:spPr>
          <a:xfrm>
            <a:off x="7067550" y="6305550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Floating tab bar that shrinks while browsing to maximize content visibility</a:t>
            </a:r>
            <a:endParaRPr lang="en-US" sz="1200" dirty="0"/>
          </a:p>
        </p:txBody>
      </p:sp>
      <p:sp>
        <p:nvSpPr>
          <p:cNvPr id="42" name="Text 18"/>
          <p:cNvSpPr/>
          <p:nvPr/>
        </p:nvSpPr>
        <p:spPr>
          <a:xfrm>
            <a:off x="11605617" y="6524625"/>
            <a:ext cx="56328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15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1spcwyg32-176818971881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Maps &amp; Wallet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Innovations</a:t>
            </a:r>
            <a:endParaRPr lang="en-US" sz="3600" dirty="0"/>
          </a:p>
        </p:txBody>
      </p:sp>
      <p:pic>
        <p:nvPicPr>
          <p:cNvPr id="4" name="Image 1" descr="/var/folders/1y/yzhkrds14j1gm67qjvlds8tm7vvy2b/T/icon-bg-vxllwbkvl-1768189719013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86400" cy="43053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o0deqcq2h-176818971909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457325"/>
            <a:ext cx="476250" cy="47625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23975" y="1524000"/>
            <a:ext cx="153754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Maps</a:t>
            </a:r>
            <a:endParaRPr lang="en-US" sz="2250" dirty="0"/>
          </a:p>
        </p:txBody>
      </p:sp>
      <p:pic>
        <p:nvPicPr>
          <p:cNvPr id="7" name="Image 3" descr="/var/folders/1y/yzhkrds14j1gm67qjvlds8tm7vvy2b/T/icon-icon-j4wx5nqn8-1768189719128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2133600"/>
            <a:ext cx="190500" cy="1905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152525" y="2085975"/>
            <a:ext cx="47929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Visited Places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1152525" y="2390775"/>
            <a:ext cx="4552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remembers places you've been with end-to-end encryption for privacy. View restaurant and shop history directly in Maps.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cyolv2zxc-1768189719169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3352800"/>
            <a:ext cx="190500" cy="1905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52525" y="3305175"/>
            <a:ext cx="482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Preferred Routes</a:t>
            </a:r>
            <a:endParaRPr lang="en-US" sz="1500" dirty="0"/>
          </a:p>
        </p:txBody>
      </p:sp>
      <p:sp>
        <p:nvSpPr>
          <p:cNvPr id="12" name="Text 5"/>
          <p:cNvSpPr/>
          <p:nvPr/>
        </p:nvSpPr>
        <p:spPr>
          <a:xfrm>
            <a:off x="1152525" y="3609975"/>
            <a:ext cx="45529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On-device intelligence learns your daily commutes, presents preferred routes, and notifies of delays with alternative suggestions.</a:t>
            </a:r>
            <a:endParaRPr lang="en-US" sz="1200" dirty="0"/>
          </a:p>
        </p:txBody>
      </p:sp>
      <p:pic>
        <p:nvPicPr>
          <p:cNvPr id="13" name="Image 5" descr="/var/folders/1y/yzhkrds14j1gm67qjvlds8tm7vvy2b/T/icon-icon-gos63vrxo-176818971920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4572000"/>
            <a:ext cx="214313" cy="1905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176338" y="4524375"/>
            <a:ext cx="48377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Airport Navigation</a:t>
            </a:r>
            <a:endParaRPr lang="en-US" sz="1500" dirty="0"/>
          </a:p>
        </p:txBody>
      </p:sp>
      <p:sp>
        <p:nvSpPr>
          <p:cNvPr id="15" name="Text 7"/>
          <p:cNvSpPr/>
          <p:nvPr/>
        </p:nvSpPr>
        <p:spPr>
          <a:xfrm>
            <a:off x="1176338" y="482917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Boarding passes in Wallet now provide direct links to Maps for seamless airport navigation.</a:t>
            </a:r>
            <a:endParaRPr lang="en-US" sz="1200" dirty="0"/>
          </a:p>
        </p:txBody>
      </p:sp>
      <p:pic>
        <p:nvPicPr>
          <p:cNvPr id="16" name="Image 6" descr="/var/folders/1y/yzhkrds14j1gm67qjvlds8tm7vvy2b/T/icon-bg-g5lv7yl8u-1768189719245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219200"/>
            <a:ext cx="5486400" cy="4610100"/>
          </a:xfrm>
          <a:prstGeom prst="rect">
            <a:avLst/>
          </a:prstGeom>
        </p:spPr>
      </p:pic>
      <p:pic>
        <p:nvPicPr>
          <p:cNvPr id="17" name="Image 7" descr="/var/folders/1y/yzhkrds14j1gm67qjvlds8tm7vvy2b/T/icon-bg-icon-qq57c813n-176818971933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525" y="1457325"/>
            <a:ext cx="476250" cy="47625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7115175" y="1524000"/>
            <a:ext cx="163264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Wallet</a:t>
            </a:r>
            <a:endParaRPr lang="en-US" sz="2250" dirty="0"/>
          </a:p>
        </p:txBody>
      </p:sp>
      <p:pic>
        <p:nvPicPr>
          <p:cNvPr id="19" name="Image 8" descr="/var/folders/1y/yzhkrds14j1gm67qjvlds8tm7vvy2b/T/icon-icon-xa0zm6cuh-176818971937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2133600"/>
            <a:ext cx="214313" cy="19050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6967538" y="2085975"/>
            <a:ext cx="48377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Payment Options</a:t>
            </a:r>
            <a:endParaRPr lang="en-US" sz="1500" dirty="0"/>
          </a:p>
        </p:txBody>
      </p:sp>
      <p:sp>
        <p:nvSpPr>
          <p:cNvPr id="21" name="Text 10"/>
          <p:cNvSpPr/>
          <p:nvPr/>
        </p:nvSpPr>
        <p:spPr>
          <a:xfrm>
            <a:off x="6967538" y="239077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installments or rewards when making in-store purchases with Apple Pay.</a:t>
            </a:r>
            <a:endParaRPr lang="en-US" sz="1200" dirty="0"/>
          </a:p>
        </p:txBody>
      </p:sp>
      <p:pic>
        <p:nvPicPr>
          <p:cNvPr id="22" name="Image 9" descr="/var/folders/1y/yzhkrds14j1gm67qjvlds8tm7vvy2b/T/icon-icon-f7cpxiguv-176818971941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925" y="3048000"/>
            <a:ext cx="166688" cy="19050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6919913" y="3000375"/>
            <a:ext cx="485108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Digital Passport</a:t>
            </a:r>
            <a:endParaRPr lang="en-US" sz="1500" dirty="0"/>
          </a:p>
        </p:txBody>
      </p:sp>
      <p:sp>
        <p:nvSpPr>
          <p:cNvPr id="24" name="Text 12"/>
          <p:cNvSpPr/>
          <p:nvPr/>
        </p:nvSpPr>
        <p:spPr>
          <a:xfrm>
            <a:off x="6919913" y="3305175"/>
            <a:ext cx="45767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U.S. users can add digital passport to Wallet for use at select TSA checkpoints, in apps, and in person.</a:t>
            </a:r>
            <a:endParaRPr lang="en-US" sz="1200" dirty="0"/>
          </a:p>
        </p:txBody>
      </p:sp>
      <p:pic>
        <p:nvPicPr>
          <p:cNvPr id="25" name="Image 10" descr="/var/folders/1y/yzhkrds14j1gm67qjvlds8tm7vvy2b/T/icon-icon-26uzzh0kh-17681897194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925" y="3962400"/>
            <a:ext cx="214313" cy="190500"/>
          </a:xfrm>
          <a:prstGeom prst="rect">
            <a:avLst/>
          </a:prstGeom>
        </p:spPr>
      </p:pic>
      <p:sp>
        <p:nvSpPr>
          <p:cNvPr id="26" name="Text 13"/>
          <p:cNvSpPr/>
          <p:nvPr/>
        </p:nvSpPr>
        <p:spPr>
          <a:xfrm>
            <a:off x="6967538" y="3914775"/>
            <a:ext cx="48506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Refreshed Boarding Passes</a:t>
            </a:r>
            <a:endParaRPr lang="en-US" sz="1500" dirty="0"/>
          </a:p>
        </p:txBody>
      </p:sp>
      <p:sp>
        <p:nvSpPr>
          <p:cNvPr id="27" name="Text 14"/>
          <p:cNvSpPr/>
          <p:nvPr/>
        </p:nvSpPr>
        <p:spPr>
          <a:xfrm>
            <a:off x="6967538" y="4219575"/>
            <a:ext cx="45291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Activities for flight updates, airport maps, Find My for tracking items, and shareable flight status.</a:t>
            </a:r>
            <a:endParaRPr lang="en-US" sz="1200" dirty="0"/>
          </a:p>
        </p:txBody>
      </p:sp>
      <p:pic>
        <p:nvPicPr>
          <p:cNvPr id="28" name="Image 11" descr="/var/folders/1y/yzhkrds14j1gm67qjvlds8tm7vvy2b/T/icon-icon-6ez9ov3hr-1768189719495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8925" y="4876800"/>
            <a:ext cx="166688" cy="190500"/>
          </a:xfrm>
          <a:prstGeom prst="rect">
            <a:avLst/>
          </a:prstGeom>
        </p:spPr>
      </p:pic>
      <p:sp>
        <p:nvSpPr>
          <p:cNvPr id="29" name="Text 15"/>
          <p:cNvSpPr/>
          <p:nvPr/>
        </p:nvSpPr>
        <p:spPr>
          <a:xfrm>
            <a:off x="6919913" y="4829175"/>
            <a:ext cx="48167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Order Tracking</a:t>
            </a:r>
            <a:endParaRPr lang="en-US" sz="1500" dirty="0"/>
          </a:p>
        </p:txBody>
      </p:sp>
      <p:sp>
        <p:nvSpPr>
          <p:cNvPr id="30" name="Text 16"/>
          <p:cNvSpPr/>
          <p:nvPr/>
        </p:nvSpPr>
        <p:spPr>
          <a:xfrm>
            <a:off x="6919913" y="5133975"/>
            <a:ext cx="45767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 scans emails to identify and consolidate order tracking details, even for non-Apple Pay purchases.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11627793" y="6467475"/>
            <a:ext cx="54554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15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u3wkdp4fi-176818972193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Safari &amp; Gaming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Experience</a:t>
            </a:r>
            <a:endParaRPr lang="en-US" sz="3600" dirty="0"/>
          </a:p>
        </p:txBody>
      </p:sp>
      <p:pic>
        <p:nvPicPr>
          <p:cNvPr id="4" name="Image 1" descr="/var/folders/1y/yzhkrds14j1gm67qjvlds8tm7vvy2b/T/icon-bg-6ovcqaaeu-17681897221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457200" cy="457200"/>
          </a:xfrm>
          <a:prstGeom prst="rect">
            <a:avLst/>
          </a:prstGeom>
        </p:spPr>
      </p:pic>
      <p:pic>
        <p:nvPicPr>
          <p:cNvPr id="5" name="Image 2" descr="/var/folders/1y/yzhkrds14j1gm67qjvlds8tm7vvy2b/T/icon-icon-clq6r1tyc-1768189722182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33500"/>
            <a:ext cx="228600" cy="228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28700" y="1276350"/>
            <a:ext cx="236175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Redesigned Safari</a:t>
            </a:r>
            <a:endParaRPr lang="en-US" sz="2250" dirty="0"/>
          </a:p>
        </p:txBody>
      </p:sp>
      <p:pic>
        <p:nvPicPr>
          <p:cNvPr id="7" name="Image 3" descr="/var/folders/1y/yzhkrds14j1gm67qjvlds8tm7vvy2b/T/icon-bg-izhb1uyjj-176818972221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5000"/>
            <a:ext cx="5410200" cy="177165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95325" y="2143125"/>
            <a:ext cx="52939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Browsing Experience</a:t>
            </a:r>
            <a:endParaRPr lang="en-US" sz="1500" dirty="0"/>
          </a:p>
        </p:txBody>
      </p:sp>
      <p:pic>
        <p:nvPicPr>
          <p:cNvPr id="9" name="Image 4" descr="/var/folders/1y/yzhkrds14j1gm67qjvlds8tm7vvy2b/T/icon-icon-jfd9r3xkb-176818972228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562225"/>
            <a:ext cx="152400" cy="1524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962025" y="2524125"/>
            <a:ext cx="52837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pages flow from top edge to bottom for more visible content</a:t>
            </a:r>
            <a:endParaRPr lang="en-US" sz="1200" dirty="0"/>
          </a:p>
        </p:txBody>
      </p:sp>
      <p:pic>
        <p:nvPicPr>
          <p:cNvPr id="11" name="Image 5" descr="/var/folders/1y/yzhkrds14j1gm67qjvlds8tm7vvy2b/T/icon-icon-90ltjo1kk-1768189722319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2905125"/>
            <a:ext cx="152400" cy="15240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62025" y="2867025"/>
            <a:ext cx="46360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navigation with rounded Liquid Glass buttons</a:t>
            </a:r>
            <a:endParaRPr lang="en-US" sz="1200" dirty="0"/>
          </a:p>
        </p:txBody>
      </p:sp>
      <p:pic>
        <p:nvPicPr>
          <p:cNvPr id="13" name="Image 6" descr="/var/folders/1y/yzhkrds14j1gm67qjvlds8tm7vvy2b/T/icon-icon-x6e0wdvy4-1768189722361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3248025"/>
            <a:ext cx="152400" cy="1524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962025" y="3209925"/>
            <a:ext cx="46360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floating tab bar to restore bottom settings</a:t>
            </a:r>
            <a:endParaRPr lang="en-US" sz="1200" dirty="0"/>
          </a:p>
        </p:txBody>
      </p:sp>
      <p:pic>
        <p:nvPicPr>
          <p:cNvPr id="15" name="Image 7" descr="/var/folders/1y/yzhkrds14j1gm67qjvlds8tm7vvy2b/T/icon-bg-3wxgjdgfy-176818972240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829050"/>
            <a:ext cx="5410200" cy="222885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695325" y="4067175"/>
            <a:ext cx="52425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Privacy &amp; Design Updates</a:t>
            </a:r>
            <a:endParaRPr lang="en-US" sz="1500" dirty="0"/>
          </a:p>
        </p:txBody>
      </p:sp>
      <p:pic>
        <p:nvPicPr>
          <p:cNvPr id="17" name="Image 8" descr="/var/folders/1y/yzhkrds14j1gm67qjvlds8tm7vvy2b/T/icon-icon-wnivbdb6m-176818972246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25" y="4486275"/>
            <a:ext cx="152400" cy="1524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962025" y="4448175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fingerprinting protection extended to all browsing by default</a:t>
            </a:r>
            <a:endParaRPr lang="en-US" sz="1200" dirty="0"/>
          </a:p>
        </p:txBody>
      </p:sp>
      <p:pic>
        <p:nvPicPr>
          <p:cNvPr id="19" name="Image 9" descr="/var/folders/1y/yzhkrds14j1gm67qjvlds8tm7vvy2b/T/icon-icon-qhc2s2mtf-176818972251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25" y="5057775"/>
            <a:ext cx="152400" cy="15240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962025" y="5019675"/>
            <a:ext cx="52522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Liquid Glass design integration throughout the interface</a:t>
            </a:r>
            <a:endParaRPr lang="en-US" sz="1200" dirty="0"/>
          </a:p>
        </p:txBody>
      </p:sp>
      <p:pic>
        <p:nvPicPr>
          <p:cNvPr id="21" name="Image 10" descr="/var/folders/1y/yzhkrds14j1gm67qjvlds8tm7vvy2b/T/icon-icon-gb72yb6ps-1768189722553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5400675"/>
            <a:ext cx="152400" cy="15240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962025" y="5362575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"Compact" floating tab style joins "Tab Bar" and "Single Tab" options</a:t>
            </a:r>
            <a:endParaRPr lang="en-US" sz="1200" dirty="0"/>
          </a:p>
        </p:txBody>
      </p:sp>
      <p:pic>
        <p:nvPicPr>
          <p:cNvPr id="23" name="Image 11" descr="/var/folders/1y/yzhkrds14j1gm67qjvlds8tm7vvy2b/T/icon-bg-mg3ga229x-1768189722594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219200"/>
            <a:ext cx="457200" cy="457200"/>
          </a:xfrm>
          <a:prstGeom prst="rect">
            <a:avLst/>
          </a:prstGeom>
        </p:spPr>
      </p:pic>
      <p:pic>
        <p:nvPicPr>
          <p:cNvPr id="24" name="Image 12" descr="/var/folders/1y/yzhkrds14j1gm67qjvlds8tm7vvy2b/T/icon-icon-emers09eu-1768189722635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325" y="1333500"/>
            <a:ext cx="285750" cy="228600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>
            <a:off x="6896100" y="1276350"/>
            <a:ext cx="297953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Apple Games App</a:t>
            </a:r>
            <a:endParaRPr lang="en-US" sz="2250" dirty="0"/>
          </a:p>
        </p:txBody>
      </p:sp>
      <p:pic>
        <p:nvPicPr>
          <p:cNvPr id="26" name="Image 13" descr="/var/folders/1y/yzhkrds14j1gm67qjvlds8tm7vvy2b/T/icon-bg-yb7xd5oco-1768189722674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1905000"/>
            <a:ext cx="5410200" cy="1771650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6562725" y="2143125"/>
            <a:ext cx="52039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All-in-One Gaming Hub</a:t>
            </a:r>
            <a:endParaRPr lang="en-US" sz="1500" dirty="0"/>
          </a:p>
        </p:txBody>
      </p:sp>
      <p:pic>
        <p:nvPicPr>
          <p:cNvPr id="28" name="Image 14" descr="/var/folders/1y/yzhkrds14j1gm67qjvlds8tm7vvy2b/T/icon-icon-2sbcc80js-1768189722734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2725" y="2562225"/>
            <a:ext cx="152400" cy="152400"/>
          </a:xfrm>
          <a:prstGeom prst="rect">
            <a:avLst/>
          </a:prstGeom>
        </p:spPr>
      </p:pic>
      <p:sp>
        <p:nvSpPr>
          <p:cNvPr id="29" name="Text 12"/>
          <p:cNvSpPr/>
          <p:nvPr/>
        </p:nvSpPr>
        <p:spPr>
          <a:xfrm>
            <a:off x="6829425" y="2524125"/>
            <a:ext cx="4279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 destination for your entire game library</a:t>
            </a:r>
            <a:endParaRPr lang="en-US" sz="1200" dirty="0"/>
          </a:p>
        </p:txBody>
      </p:sp>
      <p:pic>
        <p:nvPicPr>
          <p:cNvPr id="30" name="Image 15" descr="/var/folders/1y/yzhkrds14j1gm67qjvlds8tm7vvy2b/T/icon-icon-b12yd1i75-1768189722774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2725" y="2905125"/>
            <a:ext cx="171450" cy="152400"/>
          </a:xfrm>
          <a:prstGeom prst="rect">
            <a:avLst/>
          </a:prstGeom>
        </p:spPr>
      </p:pic>
      <p:sp>
        <p:nvSpPr>
          <p:cNvPr id="31" name="Text 13"/>
          <p:cNvSpPr/>
          <p:nvPr/>
        </p:nvSpPr>
        <p:spPr>
          <a:xfrm>
            <a:off x="6848475" y="2867025"/>
            <a:ext cx="481431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titles from both App Store and Apple Arcade</a:t>
            </a:r>
            <a:endParaRPr lang="en-US" sz="1200" dirty="0"/>
          </a:p>
        </p:txBody>
      </p:sp>
      <p:pic>
        <p:nvPicPr>
          <p:cNvPr id="32" name="Image 16" descr="/var/folders/1y/yzhkrds14j1gm67qjvlds8tm7vvy2b/T/icon-icon-g2npoge6j-1768189722814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62725" y="3248025"/>
            <a:ext cx="152400" cy="152400"/>
          </a:xfrm>
          <a:prstGeom prst="rect">
            <a:avLst/>
          </a:prstGeom>
        </p:spPr>
      </p:pic>
      <p:sp>
        <p:nvSpPr>
          <p:cNvPr id="33" name="Text 14"/>
          <p:cNvSpPr/>
          <p:nvPr/>
        </p:nvSpPr>
        <p:spPr>
          <a:xfrm>
            <a:off x="6829425" y="3209925"/>
            <a:ext cx="47251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Helps rediscover beloved games and find new favorites</a:t>
            </a:r>
            <a:endParaRPr lang="en-US" sz="1200" dirty="0"/>
          </a:p>
        </p:txBody>
      </p:sp>
      <p:pic>
        <p:nvPicPr>
          <p:cNvPr id="34" name="Image 17" descr="/var/folders/1y/yzhkrds14j1gm67qjvlds8tm7vvy2b/T/icon-bg-skdk007q4-1768189722849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4600" y="3829050"/>
            <a:ext cx="5410200" cy="222885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562725" y="4067175"/>
            <a:ext cx="53454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&amp; Cross-Platform Features</a:t>
            </a:r>
            <a:endParaRPr lang="en-US" sz="1500" dirty="0"/>
          </a:p>
        </p:txBody>
      </p:sp>
      <p:pic>
        <p:nvPicPr>
          <p:cNvPr id="36" name="Image 18" descr="/var/folders/1y/yzhkrds14j1gm67qjvlds8tm7vvy2b/T/icon-icon-ue0wfywft-1768189722912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2725" y="4486275"/>
            <a:ext cx="190500" cy="152400"/>
          </a:xfrm>
          <a:prstGeom prst="rect">
            <a:avLst/>
          </a:prstGeom>
        </p:spPr>
      </p:pic>
      <p:sp>
        <p:nvSpPr>
          <p:cNvPr id="37" name="Text 16"/>
          <p:cNvSpPr/>
          <p:nvPr/>
        </p:nvSpPr>
        <p:spPr>
          <a:xfrm>
            <a:off x="6867525" y="4448175"/>
            <a:ext cx="42793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Connect with friends for multiplayer experiences</a:t>
            </a:r>
            <a:endParaRPr lang="en-US" sz="1200" dirty="0"/>
          </a:p>
        </p:txBody>
      </p:sp>
      <p:pic>
        <p:nvPicPr>
          <p:cNvPr id="38" name="Image 19" descr="/var/folders/1y/yzhkrds14j1gm67qjvlds8tm7vvy2b/T/icon-icon-t6mjpasov-1768189722948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2725" y="4829175"/>
            <a:ext cx="171450" cy="152400"/>
          </a:xfrm>
          <a:prstGeom prst="rect">
            <a:avLst/>
          </a:prstGeom>
        </p:spPr>
      </p:pic>
      <p:sp>
        <p:nvSpPr>
          <p:cNvPr id="39" name="Text 17"/>
          <p:cNvSpPr/>
          <p:nvPr/>
        </p:nvSpPr>
        <p:spPr>
          <a:xfrm>
            <a:off x="6848475" y="4791075"/>
            <a:ext cx="4648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Game events, recommendations, leaderboards, and "Challenges" mode</a:t>
            </a:r>
            <a:endParaRPr lang="en-US" sz="1200" dirty="0"/>
          </a:p>
        </p:txBody>
      </p:sp>
      <p:pic>
        <p:nvPicPr>
          <p:cNvPr id="40" name="Image 20" descr="/var/folders/1y/yzhkrds14j1gm67qjvlds8tm7vvy2b/T/icon-icon-kk259qprv-1768189722990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62725" y="5400675"/>
            <a:ext cx="190500" cy="152400"/>
          </a:xfrm>
          <a:prstGeom prst="rect">
            <a:avLst/>
          </a:prstGeom>
        </p:spPr>
      </p:pic>
      <p:sp>
        <p:nvSpPr>
          <p:cNvPr id="41" name="Text 18"/>
          <p:cNvSpPr/>
          <p:nvPr/>
        </p:nvSpPr>
        <p:spPr>
          <a:xfrm>
            <a:off x="6867525" y="5362575"/>
            <a:ext cx="4629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Cross-platform functionality with macOS for stats and inviting friends</a:t>
            </a:r>
            <a:endParaRPr lang="en-US" sz="1200" dirty="0"/>
          </a:p>
        </p:txBody>
      </p:sp>
      <p:sp>
        <p:nvSpPr>
          <p:cNvPr id="42" name="Text 19"/>
          <p:cNvSpPr/>
          <p:nvPr/>
        </p:nvSpPr>
        <p:spPr>
          <a:xfrm>
            <a:off x="11609189" y="6467475"/>
            <a:ext cx="56042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15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qdp4k8eui-176818972549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Additional App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Improvements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990600"/>
            <a:ext cx="116409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functionality across core iOS applications</a:t>
            </a:r>
            <a:endParaRPr lang="en-US" sz="1500" dirty="0"/>
          </a:p>
        </p:txBody>
      </p:sp>
      <p:pic>
        <p:nvPicPr>
          <p:cNvPr id="5" name="Image 1" descr="/var/folders/1y/yzhkrds14j1gm67qjvlds8tm7vvy2b/T/icon-bg-q5s3t08b7-176818972569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2100"/>
            <a:ext cx="2590800" cy="2266950"/>
          </a:xfrm>
          <a:prstGeom prst="rect">
            <a:avLst/>
          </a:prstGeom>
        </p:spPr>
      </p:pic>
      <p:pic>
        <p:nvPicPr>
          <p:cNvPr id="6" name="Image 2" descr="/var/folders/1y/yzhkrds14j1gm67qjvlds8tm7vvy2b/T/icon-icon-j49ydmcnd-176818972574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771650"/>
            <a:ext cx="250031" cy="2857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1556" y="1762125"/>
            <a:ext cx="74533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Notes</a:t>
            </a:r>
            <a:endParaRPr lang="en-US" sz="1800" dirty="0"/>
          </a:p>
        </p:txBody>
      </p:sp>
      <p:pic>
        <p:nvPicPr>
          <p:cNvPr id="8" name="Image 3" descr="/var/folders/1y/yzhkrds14j1gm67qjvlds8tm7vvy2b/T/icon-icon-kfyob9tsx-176818972578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2238375"/>
            <a:ext cx="114300" cy="1143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239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and transcribe calls directly into notes</a:t>
            </a:r>
            <a:endParaRPr lang="en-US" sz="1200" dirty="0"/>
          </a:p>
        </p:txBody>
      </p:sp>
      <p:pic>
        <p:nvPicPr>
          <p:cNvPr id="10" name="Image 4" descr="/var/folders/1y/yzhkrds14j1gm67qjvlds8tm7vvy2b/T/icon-icon-dewt55egf-1768189725823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2733675"/>
            <a:ext cx="114300" cy="1143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239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Markdown now available as export option</a:t>
            </a:r>
            <a:endParaRPr lang="en-US" sz="1200" dirty="0"/>
          </a:p>
        </p:txBody>
      </p:sp>
      <p:pic>
        <p:nvPicPr>
          <p:cNvPr id="12" name="Image 5" descr="/var/folders/1y/yzhkrds14j1gm67qjvlds8tm7vvy2b/T/icon-bg-93w275ac6-1768189725865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1562100"/>
            <a:ext cx="2590800" cy="2266950"/>
          </a:xfrm>
          <a:prstGeom prst="rect">
            <a:avLst/>
          </a:prstGeom>
        </p:spPr>
      </p:pic>
      <p:pic>
        <p:nvPicPr>
          <p:cNvPr id="13" name="Image 6" descr="/var/folders/1y/yzhkrds14j1gm67qjvlds8tm7vvy2b/T/icon-icon-dj4y5ufvi-1768189725918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225" y="1771650"/>
            <a:ext cx="250031" cy="28575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4069556" y="1762125"/>
            <a:ext cx="13458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Reminders</a:t>
            </a:r>
            <a:endParaRPr lang="en-US" sz="1800" dirty="0"/>
          </a:p>
        </p:txBody>
      </p:sp>
      <p:pic>
        <p:nvPicPr>
          <p:cNvPr id="15" name="Image 7" descr="/var/folders/1y/yzhkrds14j1gm67qjvlds8tm7vvy2b/T/icon-icon-kizjjbypv-1768189725957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425" y="2238375"/>
            <a:ext cx="114300" cy="114300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39719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Reminders control to Control Center</a:t>
            </a:r>
            <a:endParaRPr lang="en-US" sz="1200" dirty="0"/>
          </a:p>
        </p:txBody>
      </p:sp>
      <p:pic>
        <p:nvPicPr>
          <p:cNvPr id="17" name="Image 8" descr="/var/folders/1y/yzhkrds14j1gm67qjvlds8tm7vvy2b/T/icon-icon-s0a0o6t1d-1768189726001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1425" y="2733675"/>
            <a:ext cx="114300" cy="1143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39719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Quick creation of reminders from anywhere</a:t>
            </a:r>
            <a:endParaRPr lang="en-US" sz="1200" dirty="0"/>
          </a:p>
        </p:txBody>
      </p:sp>
      <p:pic>
        <p:nvPicPr>
          <p:cNvPr id="19" name="Image 9" descr="/var/folders/1y/yzhkrds14j1gm67qjvlds8tm7vvy2b/T/icon-bg-5xh959oht-1768189726041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562100"/>
            <a:ext cx="2590800" cy="2266950"/>
          </a:xfrm>
          <a:prstGeom prst="rect">
            <a:avLst/>
          </a:prstGeom>
        </p:spPr>
      </p:pic>
      <p:pic>
        <p:nvPicPr>
          <p:cNvPr id="20" name="Image 10" descr="/var/folders/1y/yzhkrds14j1gm67qjvlds8tm7vvy2b/T/icon-icon-saisfi7av-1768189726097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25" y="1771650"/>
            <a:ext cx="285750" cy="285750"/>
          </a:xfrm>
          <a:prstGeom prst="rect">
            <a:avLst/>
          </a:prstGeom>
        </p:spPr>
      </p:pic>
      <p:sp>
        <p:nvSpPr>
          <p:cNvPr id="21" name="Text 8"/>
          <p:cNvSpPr/>
          <p:nvPr/>
        </p:nvSpPr>
        <p:spPr>
          <a:xfrm>
            <a:off x="6924675" y="1762125"/>
            <a:ext cx="72009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Files</a:t>
            </a:r>
            <a:endParaRPr lang="en-US" sz="1800" dirty="0"/>
          </a:p>
        </p:txBody>
      </p:sp>
      <p:pic>
        <p:nvPicPr>
          <p:cNvPr id="22" name="Image 11" descr="/var/folders/1y/yzhkrds14j1gm67qjvlds8tm7vvy2b/T/icon-icon-lszz5dxp9-176818972613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0825" y="2238375"/>
            <a:ext cx="114300" cy="114300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67913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Folder customization with colors and icons</a:t>
            </a:r>
            <a:endParaRPr lang="en-US" sz="1200" dirty="0"/>
          </a:p>
        </p:txBody>
      </p:sp>
      <p:pic>
        <p:nvPicPr>
          <p:cNvPr id="24" name="Image 12" descr="/var/folders/1y/yzhkrds14j1gm67qjvlds8tm7vvy2b/T/icon-icon-6h1cj8pod-1768189726173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0825" y="2733675"/>
            <a:ext cx="114300" cy="114300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>
            <a:off x="67913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Set default apps for specific file types</a:t>
            </a:r>
            <a:endParaRPr lang="en-US" sz="1200" dirty="0"/>
          </a:p>
        </p:txBody>
      </p:sp>
      <p:pic>
        <p:nvPicPr>
          <p:cNvPr id="26" name="Image 13" descr="/var/folders/1y/yzhkrds14j1gm67qjvlds8tm7vvy2b/T/icon-icon-utptlae0z-1768189726215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0825" y="3228975"/>
            <a:ext cx="114300" cy="114300"/>
          </a:xfrm>
          <a:prstGeom prst="rect">
            <a:avLst/>
          </a:prstGeom>
        </p:spPr>
      </p:pic>
      <p:sp>
        <p:nvSpPr>
          <p:cNvPr id="27" name="Text 11"/>
          <p:cNvSpPr/>
          <p:nvPr/>
        </p:nvSpPr>
        <p:spPr>
          <a:xfrm>
            <a:off x="6791325" y="31718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audio files directly as ringtones</a:t>
            </a:r>
            <a:endParaRPr lang="en-US" sz="1200" dirty="0"/>
          </a:p>
        </p:txBody>
      </p:sp>
      <p:pic>
        <p:nvPicPr>
          <p:cNvPr id="28" name="Image 14" descr="/var/folders/1y/yzhkrds14j1gm67qjvlds8tm7vvy2b/T/icon-bg-kg7kf1dbq-1768189726257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1562100"/>
            <a:ext cx="2590800" cy="2266950"/>
          </a:xfrm>
          <a:prstGeom prst="rect">
            <a:avLst/>
          </a:prstGeom>
        </p:spPr>
      </p:pic>
      <p:pic>
        <p:nvPicPr>
          <p:cNvPr id="29" name="Image 15" descr="/var/folders/1y/yzhkrds14j1gm67qjvlds8tm7vvy2b/T/icon-icon-zoo9sdjmm-1768189726312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44025" y="1771650"/>
            <a:ext cx="285750" cy="285750"/>
          </a:xfrm>
          <a:prstGeom prst="rect">
            <a:avLst/>
          </a:prstGeom>
        </p:spPr>
      </p:pic>
      <p:sp>
        <p:nvSpPr>
          <p:cNvPr id="30" name="Text 12"/>
          <p:cNvSpPr/>
          <p:nvPr/>
        </p:nvSpPr>
        <p:spPr>
          <a:xfrm>
            <a:off x="9744075" y="1762125"/>
            <a:ext cx="72330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Clock</a:t>
            </a:r>
            <a:endParaRPr lang="en-US" sz="1800" dirty="0"/>
          </a:p>
        </p:txBody>
      </p:sp>
      <p:pic>
        <p:nvPicPr>
          <p:cNvPr id="31" name="Image 16" descr="/var/folders/1y/yzhkrds14j1gm67qjvlds8tm7vvy2b/T/icon-icon-0m7kcht39-1768189726349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20225" y="2238375"/>
            <a:ext cx="114300" cy="114300"/>
          </a:xfrm>
          <a:prstGeom prst="rect">
            <a:avLst/>
          </a:prstGeom>
        </p:spPr>
      </p:pic>
      <p:sp>
        <p:nvSpPr>
          <p:cNvPr id="32" name="Text 13"/>
          <p:cNvSpPr/>
          <p:nvPr/>
        </p:nvSpPr>
        <p:spPr>
          <a:xfrm>
            <a:off x="9610725" y="21812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Customizable alarm snooze (1-15 minutes)</a:t>
            </a:r>
            <a:endParaRPr lang="en-US" sz="1200" dirty="0"/>
          </a:p>
        </p:txBody>
      </p:sp>
      <p:pic>
        <p:nvPicPr>
          <p:cNvPr id="33" name="Image 17" descr="/var/folders/1y/yzhkrds14j1gm67qjvlds8tm7vvy2b/T/icon-icon-votsll4vy-1768189726391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0225" y="2733675"/>
            <a:ext cx="114300" cy="114300"/>
          </a:xfrm>
          <a:prstGeom prst="rect">
            <a:avLst/>
          </a:prstGeom>
        </p:spPr>
      </p:pic>
      <p:sp>
        <p:nvSpPr>
          <p:cNvPr id="34" name="Text 14"/>
          <p:cNvSpPr/>
          <p:nvPr/>
        </p:nvSpPr>
        <p:spPr>
          <a:xfrm>
            <a:off x="9610725" y="267652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Larger alarm stop/snooze buttons</a:t>
            </a:r>
            <a:endParaRPr lang="en-US" sz="1200" dirty="0"/>
          </a:p>
        </p:txBody>
      </p:sp>
      <p:pic>
        <p:nvPicPr>
          <p:cNvPr id="35" name="Image 18" descr="/var/folders/1y/yzhkrds14j1gm67qjvlds8tm7vvy2b/T/icon-bg-dq05sy0xc-1768189726433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057650"/>
            <a:ext cx="2590800" cy="2266950"/>
          </a:xfrm>
          <a:prstGeom prst="rect">
            <a:avLst/>
          </a:prstGeom>
        </p:spPr>
      </p:pic>
      <p:pic>
        <p:nvPicPr>
          <p:cNvPr id="36" name="Image 19" descr="/var/folders/1y/yzhkrds14j1gm67qjvlds8tm7vvy2b/T/icon-icon-qx3cstsug-176818972648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7225" y="4267200"/>
            <a:ext cx="214313" cy="285750"/>
          </a:xfrm>
          <a:prstGeom prst="rect">
            <a:avLst/>
          </a:prstGeom>
        </p:spPr>
      </p:pic>
      <p:sp>
        <p:nvSpPr>
          <p:cNvPr id="37" name="Text 15"/>
          <p:cNvSpPr/>
          <p:nvPr/>
        </p:nvSpPr>
        <p:spPr>
          <a:xfrm>
            <a:off x="985838" y="4257675"/>
            <a:ext cx="14401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Calculator</a:t>
            </a:r>
            <a:endParaRPr lang="en-US" sz="1800" dirty="0"/>
          </a:p>
        </p:txBody>
      </p:sp>
      <p:pic>
        <p:nvPicPr>
          <p:cNvPr id="38" name="Image 20" descr="/var/folders/1y/yzhkrds14j1gm67qjvlds8tm7vvy2b/T/icon-icon-g8acekwfn-1768189726524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3425" y="4733925"/>
            <a:ext cx="114300" cy="114300"/>
          </a:xfrm>
          <a:prstGeom prst="rect">
            <a:avLst/>
          </a:prstGeom>
        </p:spPr>
      </p:pic>
      <p:sp>
        <p:nvSpPr>
          <p:cNvPr id="39" name="Text 16"/>
          <p:cNvSpPr/>
          <p:nvPr/>
        </p:nvSpPr>
        <p:spPr>
          <a:xfrm>
            <a:off x="9239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Math Notes support for equations in 3 variables</a:t>
            </a:r>
            <a:endParaRPr lang="en-US" sz="1200" dirty="0"/>
          </a:p>
        </p:txBody>
      </p:sp>
      <p:pic>
        <p:nvPicPr>
          <p:cNvPr id="40" name="Image 21" descr="/var/folders/1y/yzhkrds14j1gm67qjvlds8tm7vvy2b/T/icon-icon-w5ittdiym-1768189726565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3425" y="5229225"/>
            <a:ext cx="114300" cy="114300"/>
          </a:xfrm>
          <a:prstGeom prst="rect">
            <a:avLst/>
          </a:prstGeom>
        </p:spPr>
      </p:pic>
      <p:sp>
        <p:nvSpPr>
          <p:cNvPr id="41" name="Text 17"/>
          <p:cNvSpPr/>
          <p:nvPr/>
        </p:nvSpPr>
        <p:spPr>
          <a:xfrm>
            <a:off x="9239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3D graph visualization capabilities</a:t>
            </a:r>
            <a:endParaRPr lang="en-US" sz="1200" dirty="0"/>
          </a:p>
        </p:txBody>
      </p:sp>
      <p:pic>
        <p:nvPicPr>
          <p:cNvPr id="42" name="Image 22" descr="/var/folders/1y/yzhkrds14j1gm67qjvlds8tm7vvy2b/T/icon-bg-9shztn7dv-1768189726607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5200" y="4057650"/>
            <a:ext cx="2590800" cy="2266950"/>
          </a:xfrm>
          <a:prstGeom prst="rect">
            <a:avLst/>
          </a:prstGeom>
        </p:spPr>
      </p:pic>
      <p:pic>
        <p:nvPicPr>
          <p:cNvPr id="43" name="Image 23" descr="/var/folders/1y/yzhkrds14j1gm67qjvlds8tm7vvy2b/T/icon-icon-2xy9exi31-1768189726661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05225" y="4267200"/>
            <a:ext cx="285750" cy="285750"/>
          </a:xfrm>
          <a:prstGeom prst="rect">
            <a:avLst/>
          </a:prstGeom>
        </p:spPr>
      </p:pic>
      <p:sp>
        <p:nvSpPr>
          <p:cNvPr id="44" name="Text 18"/>
          <p:cNvSpPr/>
          <p:nvPr/>
        </p:nvSpPr>
        <p:spPr>
          <a:xfrm>
            <a:off x="4105275" y="4257675"/>
            <a:ext cx="135897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Passwords</a:t>
            </a:r>
            <a:endParaRPr lang="en-US" sz="1800" dirty="0"/>
          </a:p>
        </p:txBody>
      </p:sp>
      <p:pic>
        <p:nvPicPr>
          <p:cNvPr id="45" name="Image 24" descr="/var/folders/1y/yzhkrds14j1gm67qjvlds8tm7vvy2b/T/icon-icon-9s84oajmt-1768189726699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81425" y="4733925"/>
            <a:ext cx="114300" cy="114300"/>
          </a:xfrm>
          <a:prstGeom prst="rect">
            <a:avLst/>
          </a:prstGeom>
        </p:spPr>
      </p:pic>
      <p:sp>
        <p:nvSpPr>
          <p:cNvPr id="46" name="Text 19"/>
          <p:cNvSpPr/>
          <p:nvPr/>
        </p:nvSpPr>
        <p:spPr>
          <a:xfrm>
            <a:off x="39719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 history with change dates</a:t>
            </a:r>
            <a:endParaRPr lang="en-US" sz="1200" dirty="0"/>
          </a:p>
        </p:txBody>
      </p:sp>
      <p:pic>
        <p:nvPicPr>
          <p:cNvPr id="47" name="Image 25" descr="/var/folders/1y/yzhkrds14j1gm67qjvlds8tm7vvy2b/T/icon-icon-627z9y8wo-1768189726741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81425" y="5229225"/>
            <a:ext cx="114300" cy="114300"/>
          </a:xfrm>
          <a:prstGeom prst="rect">
            <a:avLst/>
          </a:prstGeom>
        </p:spPr>
      </p:pic>
      <p:sp>
        <p:nvSpPr>
          <p:cNvPr id="48" name="Text 20"/>
          <p:cNvSpPr/>
          <p:nvPr/>
        </p:nvSpPr>
        <p:spPr>
          <a:xfrm>
            <a:off x="39719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export to other password managers</a:t>
            </a:r>
            <a:endParaRPr lang="en-US" sz="1200" dirty="0"/>
          </a:p>
        </p:txBody>
      </p:sp>
      <p:pic>
        <p:nvPicPr>
          <p:cNvPr id="49" name="Image 26" descr="/var/folders/1y/yzhkrds14j1gm67qjvlds8tm7vvy2b/T/icon-bg-c6c569g38-1768189726782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24600" y="4057650"/>
            <a:ext cx="2590800" cy="2266950"/>
          </a:xfrm>
          <a:prstGeom prst="rect">
            <a:avLst/>
          </a:prstGeom>
        </p:spPr>
      </p:pic>
      <p:pic>
        <p:nvPicPr>
          <p:cNvPr id="50" name="Image 27" descr="/var/folders/1y/yzhkrds14j1gm67qjvlds8tm7vvy2b/T/icon-icon-5uv035fc3-1768189726836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24625" y="4267200"/>
            <a:ext cx="250031" cy="285750"/>
          </a:xfrm>
          <a:prstGeom prst="rect">
            <a:avLst/>
          </a:prstGeom>
        </p:spPr>
      </p:pic>
      <p:sp>
        <p:nvSpPr>
          <p:cNvPr id="51" name="Text 21"/>
          <p:cNvSpPr/>
          <p:nvPr/>
        </p:nvSpPr>
        <p:spPr>
          <a:xfrm>
            <a:off x="6888956" y="4257675"/>
            <a:ext cx="100812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Journal</a:t>
            </a:r>
            <a:endParaRPr lang="en-US" sz="1800" dirty="0"/>
          </a:p>
        </p:txBody>
      </p:sp>
      <p:pic>
        <p:nvPicPr>
          <p:cNvPr id="52" name="Image 28" descr="/var/folders/1y/yzhkrds14j1gm67qjvlds8tm7vvy2b/T/icon-icon-suda5hqnr-1768189726875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00825" y="4733925"/>
            <a:ext cx="114300" cy="114300"/>
          </a:xfrm>
          <a:prstGeom prst="rect">
            <a:avLst/>
          </a:prstGeom>
        </p:spPr>
      </p:pic>
      <p:sp>
        <p:nvSpPr>
          <p:cNvPr id="53" name="Text 22"/>
          <p:cNvSpPr/>
          <p:nvPr/>
        </p:nvSpPr>
        <p:spPr>
          <a:xfrm>
            <a:off x="67913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multiple distinct journals</a:t>
            </a:r>
            <a:endParaRPr lang="en-US" sz="1200" dirty="0"/>
          </a:p>
        </p:txBody>
      </p:sp>
      <p:pic>
        <p:nvPicPr>
          <p:cNvPr id="54" name="Image 29" descr="/var/folders/1y/yzhkrds14j1gm67qjvlds8tm7vvy2b/T/icon-icon-66g0ps2z5-1768189726915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00825" y="5229225"/>
            <a:ext cx="114300" cy="114300"/>
          </a:xfrm>
          <a:prstGeom prst="rect">
            <a:avLst/>
          </a:prstGeom>
        </p:spPr>
      </p:pic>
      <p:sp>
        <p:nvSpPr>
          <p:cNvPr id="55" name="Text 23"/>
          <p:cNvSpPr/>
          <p:nvPr/>
        </p:nvSpPr>
        <p:spPr>
          <a:xfrm>
            <a:off x="67913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Organize entries across different journals</a:t>
            </a:r>
            <a:endParaRPr lang="en-US" sz="1200" dirty="0"/>
          </a:p>
        </p:txBody>
      </p:sp>
      <p:pic>
        <p:nvPicPr>
          <p:cNvPr id="56" name="Image 30" descr="/var/folders/1y/yzhkrds14j1gm67qjvlds8tm7vvy2b/T/icon-bg-vffq3jdh6-1768189726957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44000" y="4057650"/>
            <a:ext cx="2590800" cy="2266950"/>
          </a:xfrm>
          <a:prstGeom prst="rect">
            <a:avLst/>
          </a:prstGeom>
        </p:spPr>
      </p:pic>
      <p:pic>
        <p:nvPicPr>
          <p:cNvPr id="57" name="Image 31" descr="/var/folders/1y/yzhkrds14j1gm67qjvlds8tm7vvy2b/T/icon-icon-d1ek9u9cu-1768189727010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344025" y="4267200"/>
            <a:ext cx="214313" cy="285750"/>
          </a:xfrm>
          <a:prstGeom prst="rect">
            <a:avLst/>
          </a:prstGeom>
        </p:spPr>
      </p:pic>
      <p:sp>
        <p:nvSpPr>
          <p:cNvPr id="58" name="Text 24"/>
          <p:cNvSpPr/>
          <p:nvPr/>
        </p:nvSpPr>
        <p:spPr>
          <a:xfrm>
            <a:off x="9672638" y="4257675"/>
            <a:ext cx="1527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Preview App</a:t>
            </a:r>
            <a:endParaRPr lang="en-US" sz="1800" dirty="0"/>
          </a:p>
        </p:txBody>
      </p:sp>
      <p:pic>
        <p:nvPicPr>
          <p:cNvPr id="59" name="Image 32" descr="/var/folders/1y/yzhkrds14j1gm67qjvlds8tm7vvy2b/T/icon-icon-9ggf060rq-1768189727049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20225" y="4733925"/>
            <a:ext cx="114300" cy="114300"/>
          </a:xfrm>
          <a:prstGeom prst="rect">
            <a:avLst/>
          </a:prstGeom>
        </p:spPr>
      </p:pic>
      <p:sp>
        <p:nvSpPr>
          <p:cNvPr id="60" name="Text 25"/>
          <p:cNvSpPr/>
          <p:nvPr/>
        </p:nvSpPr>
        <p:spPr>
          <a:xfrm>
            <a:off x="9610725" y="46767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 Preview now on iPhone and iPad</a:t>
            </a:r>
            <a:endParaRPr lang="en-US" sz="1200" dirty="0"/>
          </a:p>
        </p:txBody>
      </p:sp>
      <p:pic>
        <p:nvPicPr>
          <p:cNvPr id="61" name="Image 33" descr="/var/folders/1y/yzhkrds14j1gm67qjvlds8tm7vvy2b/T/icon-icon-oblv8n7yr-1768189727094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20225" y="5229225"/>
            <a:ext cx="114300" cy="114300"/>
          </a:xfrm>
          <a:prstGeom prst="rect">
            <a:avLst/>
          </a:prstGeom>
        </p:spPr>
      </p:pic>
      <p:sp>
        <p:nvSpPr>
          <p:cNvPr id="62" name="Text 26"/>
          <p:cNvSpPr/>
          <p:nvPr/>
        </p:nvSpPr>
        <p:spPr>
          <a:xfrm>
            <a:off x="9610725" y="51720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PDF viewing, creation and annotation</a:t>
            </a:r>
            <a:endParaRPr lang="en-US" sz="1200" dirty="0"/>
          </a:p>
        </p:txBody>
      </p:sp>
      <p:pic>
        <p:nvPicPr>
          <p:cNvPr id="63" name="Image 34" descr="/var/folders/1y/yzhkrds14j1gm67qjvlds8tm7vvy2b/T/icon-icon-6hiboeobs-176818972713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420225" y="5724525"/>
            <a:ext cx="114300" cy="114300"/>
          </a:xfrm>
          <a:prstGeom prst="rect">
            <a:avLst/>
          </a:prstGeom>
        </p:spPr>
      </p:pic>
      <p:sp>
        <p:nvSpPr>
          <p:cNvPr id="64" name="Text 27"/>
          <p:cNvSpPr/>
          <p:nvPr/>
        </p:nvSpPr>
        <p:spPr>
          <a:xfrm>
            <a:off x="9610725" y="5667375"/>
            <a:ext cx="1924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editing tools (crop, flip, rotate)</a:t>
            </a:r>
            <a:endParaRPr lang="en-US" sz="1200" dirty="0"/>
          </a:p>
        </p:txBody>
      </p:sp>
      <p:sp>
        <p:nvSpPr>
          <p:cNvPr id="65" name="Text 28"/>
          <p:cNvSpPr/>
          <p:nvPr/>
        </p:nvSpPr>
        <p:spPr>
          <a:xfrm>
            <a:off x="11606064" y="6467475"/>
            <a:ext cx="56292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15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95atslxd5-176818972971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686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Release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Timeline</a:t>
            </a:r>
            <a:endParaRPr lang="en-US" sz="3600" dirty="0"/>
          </a:p>
        </p:txBody>
      </p:sp>
      <p:pic>
        <p:nvPicPr>
          <p:cNvPr id="4" name="Image 1" descr="/var/folders/1y/yzhkrds14j1gm67qjvlds8tm7vvy2b/T/icon-svg-ce36dokdx-176818972992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10477500" cy="1714500"/>
          </a:xfrm>
          <a:prstGeom prst="rect">
            <a:avLst/>
          </a:prstGeom>
        </p:spPr>
      </p:pic>
      <p:pic>
        <p:nvPicPr>
          <p:cNvPr id="5" name="Image 2" descr="/var/folders/1y/yzhkrds14j1gm67qjvlds8tm7vvy2b/T/icon-bg-mswywha3w-176818972998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3555950" cy="2190750"/>
          </a:xfrm>
          <a:prstGeom prst="rect">
            <a:avLst/>
          </a:prstGeom>
        </p:spPr>
      </p:pic>
      <p:pic>
        <p:nvPicPr>
          <p:cNvPr id="6" name="Image 3" descr="/var/folders/1y/yzhkrds14j1gm67qjvlds8tm7vvy2b/T/icon-bg-icon-wzfhwwg1v-1768189730039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4124325"/>
            <a:ext cx="457200" cy="4572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304925" y="4200525"/>
            <a:ext cx="184083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Announcement</a:t>
            </a:r>
            <a:endParaRPr lang="en-US" sz="1800" dirty="0"/>
          </a:p>
        </p:txBody>
      </p:sp>
      <p:sp>
        <p:nvSpPr>
          <p:cNvPr id="8" name="Text 2"/>
          <p:cNvSpPr/>
          <p:nvPr/>
        </p:nvSpPr>
        <p:spPr>
          <a:xfrm>
            <a:off x="695325" y="4733925"/>
            <a:ext cx="32648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June 9, 2025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695325" y="5076825"/>
            <a:ext cx="307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Officially unveiled at Apple's Worldwide Developers Conference (WWDC)</a:t>
            </a:r>
            <a:endParaRPr lang="en-US" sz="1200" dirty="0"/>
          </a:p>
        </p:txBody>
      </p:sp>
      <p:sp>
        <p:nvSpPr>
          <p:cNvPr id="10" name="Text 4"/>
          <p:cNvSpPr/>
          <p:nvPr/>
        </p:nvSpPr>
        <p:spPr>
          <a:xfrm>
            <a:off x="695325" y="5610225"/>
            <a:ext cx="345003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beta immediately available</a:t>
            </a:r>
            <a:endParaRPr lang="en-US" sz="1200" dirty="0"/>
          </a:p>
        </p:txBody>
      </p:sp>
      <p:pic>
        <p:nvPicPr>
          <p:cNvPr id="11" name="Image 4" descr="/var/folders/1y/yzhkrds14j1gm67qjvlds8tm7vvy2b/T/icon-bg-v2787zbj9-1768189730072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950" y="3886200"/>
            <a:ext cx="3555950" cy="2190750"/>
          </a:xfrm>
          <a:prstGeom prst="rect">
            <a:avLst/>
          </a:prstGeom>
        </p:spPr>
      </p:pic>
      <p:pic>
        <p:nvPicPr>
          <p:cNvPr id="12" name="Image 5" descr="/var/folders/1y/yzhkrds14j1gm67qjvlds8tm7vvy2b/T/icon-bg-icon-kztd4hlh5-176818973012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075" y="4124325"/>
            <a:ext cx="457200" cy="4572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165675" y="4200525"/>
            <a:ext cx="15276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Beta</a:t>
            </a:r>
            <a:endParaRPr lang="en-US" sz="1800" dirty="0"/>
          </a:p>
        </p:txBody>
      </p:sp>
      <p:sp>
        <p:nvSpPr>
          <p:cNvPr id="14" name="Text 6"/>
          <p:cNvSpPr/>
          <p:nvPr/>
        </p:nvSpPr>
        <p:spPr>
          <a:xfrm>
            <a:off x="4556075" y="4733925"/>
            <a:ext cx="325329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July 2025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4556075" y="5076825"/>
            <a:ext cx="307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Available to members of Apple's Beta Software Program</a:t>
            </a:r>
            <a:endParaRPr lang="en-US" sz="1200" dirty="0"/>
          </a:p>
        </p:txBody>
      </p:sp>
      <p:sp>
        <p:nvSpPr>
          <p:cNvPr id="16" name="Text 8"/>
          <p:cNvSpPr/>
          <p:nvPr/>
        </p:nvSpPr>
        <p:spPr>
          <a:xfrm>
            <a:off x="4556075" y="5610225"/>
            <a:ext cx="35605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Opportunity for early testing and feedback</a:t>
            </a:r>
            <a:endParaRPr lang="en-US" sz="1200" dirty="0"/>
          </a:p>
        </p:txBody>
      </p:sp>
      <p:pic>
        <p:nvPicPr>
          <p:cNvPr id="17" name="Image 6" descr="/var/folders/1y/yzhkrds14j1gm67qjvlds8tm7vvy2b/T/icon-bg-8z28bkkvs-176818973015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701" y="3886200"/>
            <a:ext cx="3556099" cy="2190750"/>
          </a:xfrm>
          <a:prstGeom prst="rect">
            <a:avLst/>
          </a:prstGeom>
        </p:spPr>
      </p:pic>
      <p:pic>
        <p:nvPicPr>
          <p:cNvPr id="18" name="Image 7" descr="/var/folders/1y/yzhkrds14j1gm67qjvlds8tm7vvy2b/T/icon-bg-icon-66iwdecej-1768189730213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6826" y="4124325"/>
            <a:ext cx="457200" cy="4572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9026426" y="4200525"/>
            <a:ext cx="194424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 Release</a:t>
            </a:r>
            <a:endParaRPr lang="en-US" sz="1800" dirty="0"/>
          </a:p>
        </p:txBody>
      </p:sp>
      <p:sp>
        <p:nvSpPr>
          <p:cNvPr id="20" name="Text 10"/>
          <p:cNvSpPr/>
          <p:nvPr/>
        </p:nvSpPr>
        <p:spPr>
          <a:xfrm>
            <a:off x="8416826" y="4733925"/>
            <a:ext cx="33575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Mid-September 2025</a:t>
            </a:r>
            <a:endParaRPr lang="en-US" sz="1350" dirty="0"/>
          </a:p>
        </p:txBody>
      </p:sp>
      <p:sp>
        <p:nvSpPr>
          <p:cNvPr id="21" name="Text 11"/>
          <p:cNvSpPr/>
          <p:nvPr/>
        </p:nvSpPr>
        <p:spPr>
          <a:xfrm>
            <a:off x="8416826" y="5076825"/>
            <a:ext cx="3695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stable version available to all users</a:t>
            </a:r>
            <a:endParaRPr lang="en-US" sz="1200" dirty="0"/>
          </a:p>
        </p:txBody>
      </p:sp>
      <p:sp>
        <p:nvSpPr>
          <p:cNvPr id="22" name="Text 12"/>
          <p:cNvSpPr/>
          <p:nvPr/>
        </p:nvSpPr>
        <p:spPr>
          <a:xfrm>
            <a:off x="8416826" y="5381625"/>
            <a:ext cx="3695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Free software update for compatible devices</a:t>
            </a:r>
            <a:endParaRPr lang="en-US" sz="1200" dirty="0"/>
          </a:p>
        </p:txBody>
      </p:sp>
      <p:pic>
        <p:nvPicPr>
          <p:cNvPr id="23" name="Image 8" descr="/var/folders/1y/yzhkrds14j1gm67qjvlds8tm7vvy2b/T/icon-bg-1e7ymsd2i-176818973024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6457950"/>
            <a:ext cx="11277600" cy="771525"/>
          </a:xfrm>
          <a:prstGeom prst="rect">
            <a:avLst/>
          </a:prstGeom>
        </p:spPr>
      </p:pic>
      <p:pic>
        <p:nvPicPr>
          <p:cNvPr id="24" name="Image 9" descr="/var/folders/1y/yzhkrds14j1gm67qjvlds8tm7vvy2b/T/icon-icon-zta2qzass-176818973031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25" y="6734175"/>
            <a:ext cx="228600" cy="2286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1076325" y="6696075"/>
            <a:ext cx="1109049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marks the beginning of Apple's new year-based naming convention, with "26" representing the 2025-2026 release season.</a:t>
            </a:r>
            <a:endParaRPr lang="en-US" sz="1350" dirty="0"/>
          </a:p>
        </p:txBody>
      </p:sp>
      <p:sp>
        <p:nvSpPr>
          <p:cNvPr id="26" name="Text 14"/>
          <p:cNvSpPr/>
          <p:nvPr/>
        </p:nvSpPr>
        <p:spPr>
          <a:xfrm>
            <a:off x="11603831" y="7296150"/>
            <a:ext cx="56470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15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4csf9steh-1768189733036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14021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Device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Compatibility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1066800"/>
            <a:ext cx="1192863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1200"/>
              </a:spcBef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requires A13 Bionic chip or newer, with Apple Intelligence features limited to devices with A17 Pro chip or newer.</a:t>
            </a:r>
            <a:endParaRPr lang="en-US" sz="1500" dirty="0"/>
          </a:p>
        </p:txBody>
      </p:sp>
      <p:pic>
        <p:nvPicPr>
          <p:cNvPr id="5" name="Image 1" descr="/var/folders/1y/yzhkrds14j1gm67qjvlds8tm7vvy2b/T/icon-bg-836gcohki-176818973333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8300"/>
            <a:ext cx="11277600" cy="85256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5325" y="1952625"/>
            <a:ext cx="4289971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Model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85296" y="1952625"/>
            <a:ext cx="3217515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Chip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8202811" y="1952625"/>
            <a:ext cx="1608683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9811494" y="1952625"/>
            <a:ext cx="1608981" cy="419100"/>
          </a:xfrm>
          <a:prstGeom prst="rect">
            <a:avLst/>
          </a:prstGeom>
          <a:noFill/>
          <a:ln/>
        </p:spPr>
        <p:txBody>
          <a:bodyPr wrap="square" lIns="152400" tIns="95250" rIns="152400" bIns="9525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95325" y="2447925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16e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985296" y="2447925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2" name="Image 2" descr="/var/folders/1y/yzhkrds14j1gm67qjvlds8tm7vvy2b/T/icon-styled-span-zrd0jj7rm-1768189733528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696" y="2562225"/>
            <a:ext cx="1222325" cy="2704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44427" y="2562225"/>
            <a:ext cx="14088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pic>
        <p:nvPicPr>
          <p:cNvPr id="14" name="Image 3" descr="/var/folders/1y/yzhkrds14j1gm67qjvlds8tm7vvy2b/T/icon-icon-r6oskylxr-176818973357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828" y="2592586"/>
            <a:ext cx="190500" cy="190500"/>
          </a:xfrm>
          <a:prstGeom prst="rect">
            <a:avLst/>
          </a:prstGeom>
        </p:spPr>
      </p:pic>
      <p:pic>
        <p:nvPicPr>
          <p:cNvPr id="15" name="Image 4" descr="/var/folders/1y/yzhkrds14j1gm67qjvlds8tm7vvy2b/T/icon-icon-sw7rpa97i-176818973361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660" y="2592586"/>
            <a:ext cx="190500" cy="1905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" y="3023146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&amp; 16 Plus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985296" y="3023146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18" name="Image 5" descr="/var/folders/1y/yzhkrds14j1gm67qjvlds8tm7vvy2b/T/icon-styled-span-3fulnfqfd-176818973365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696" y="3137446"/>
            <a:ext cx="1222325" cy="27042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044427" y="3137446"/>
            <a:ext cx="14088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pic>
        <p:nvPicPr>
          <p:cNvPr id="20" name="Image 6" descr="/var/folders/1y/yzhkrds14j1gm67qjvlds8tm7vvy2b/T/icon-icon-oi5hd2xzt-1768189733694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1828" y="3167807"/>
            <a:ext cx="190500" cy="190500"/>
          </a:xfrm>
          <a:prstGeom prst="rect">
            <a:avLst/>
          </a:prstGeom>
        </p:spPr>
      </p:pic>
      <p:pic>
        <p:nvPicPr>
          <p:cNvPr id="21" name="Image 7" descr="/var/folders/1y/yzhkrds14j1gm67qjvlds8tm7vvy2b/T/icon-icon-ua8i3shi2-176818973373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0660" y="3167807"/>
            <a:ext cx="190500" cy="1905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695325" y="3598366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16 Pro &amp; 16 Pro Max</a:t>
            </a:r>
            <a:endParaRPr lang="en-US" sz="1200" dirty="0"/>
          </a:p>
        </p:txBody>
      </p:sp>
      <p:sp>
        <p:nvSpPr>
          <p:cNvPr id="23" name="Text 13"/>
          <p:cNvSpPr/>
          <p:nvPr/>
        </p:nvSpPr>
        <p:spPr>
          <a:xfrm>
            <a:off x="4985296" y="3598366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200" dirty="0"/>
          </a:p>
        </p:txBody>
      </p:sp>
      <p:pic>
        <p:nvPicPr>
          <p:cNvPr id="24" name="Image 8" descr="/var/folders/1y/yzhkrds14j1gm67qjvlds8tm7vvy2b/T/icon-styled-span-om1eik8mm-176818973377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696" y="3712666"/>
            <a:ext cx="1222325" cy="270421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5044427" y="3712666"/>
            <a:ext cx="14088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 or newer</a:t>
            </a:r>
            <a:endParaRPr lang="en-US" sz="1020" dirty="0"/>
          </a:p>
        </p:txBody>
      </p:sp>
      <p:pic>
        <p:nvPicPr>
          <p:cNvPr id="26" name="Image 9" descr="/var/folders/1y/yzhkrds14j1gm67qjvlds8tm7vvy2b/T/icon-icon-jo3cmoh5t-176818973382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1828" y="3743027"/>
            <a:ext cx="190500" cy="190500"/>
          </a:xfrm>
          <a:prstGeom prst="rect">
            <a:avLst/>
          </a:prstGeom>
        </p:spPr>
      </p:pic>
      <p:pic>
        <p:nvPicPr>
          <p:cNvPr id="27" name="Image 10" descr="/var/folders/1y/yzhkrds14j1gm67qjvlds8tm7vvy2b/T/icon-icon-15na404uv-1768189733861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0660" y="3743027"/>
            <a:ext cx="190500" cy="19050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695325" y="4173587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Pro &amp; 15 Pro Max</a:t>
            </a:r>
            <a:endParaRPr lang="en-US" sz="1200" dirty="0"/>
          </a:p>
        </p:txBody>
      </p:sp>
      <p:sp>
        <p:nvSpPr>
          <p:cNvPr id="29" name="Text 16"/>
          <p:cNvSpPr/>
          <p:nvPr/>
        </p:nvSpPr>
        <p:spPr>
          <a:xfrm>
            <a:off x="4985296" y="4173587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</a:t>
            </a:r>
            <a:endParaRPr lang="en-US" sz="1200" dirty="0"/>
          </a:p>
        </p:txBody>
      </p:sp>
      <p:pic>
        <p:nvPicPr>
          <p:cNvPr id="30" name="Image 11" descr="/var/folders/1y/yzhkrds14j1gm67qjvlds8tm7vvy2b/T/icon-styled-span-wjov6756m-176818973390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7696" y="4287887"/>
            <a:ext cx="652016" cy="270421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5086689" y="4287887"/>
            <a:ext cx="754029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A17 Pro</a:t>
            </a:r>
            <a:endParaRPr lang="en-US" sz="1020" dirty="0"/>
          </a:p>
        </p:txBody>
      </p:sp>
      <p:pic>
        <p:nvPicPr>
          <p:cNvPr id="32" name="Image 12" descr="/var/folders/1y/yzhkrds14j1gm67qjvlds8tm7vvy2b/T/icon-icon-nuk48gsno-1768189733944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1828" y="4318248"/>
            <a:ext cx="190500" cy="190500"/>
          </a:xfrm>
          <a:prstGeom prst="rect">
            <a:avLst/>
          </a:prstGeom>
        </p:spPr>
      </p:pic>
      <p:pic>
        <p:nvPicPr>
          <p:cNvPr id="33" name="Image 13" descr="/var/folders/1y/yzhkrds14j1gm67qjvlds8tm7vvy2b/T/icon-icon-otbvlrllx-1768189733986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20660" y="4318248"/>
            <a:ext cx="190500" cy="190500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>
            <a:off x="695325" y="4748808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15 &amp; 15 Plus</a:t>
            </a:r>
            <a:endParaRPr lang="en-US" sz="1200" dirty="0"/>
          </a:p>
        </p:txBody>
      </p:sp>
      <p:sp>
        <p:nvSpPr>
          <p:cNvPr id="35" name="Text 19"/>
          <p:cNvSpPr/>
          <p:nvPr/>
        </p:nvSpPr>
        <p:spPr>
          <a:xfrm>
            <a:off x="4985296" y="4748808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36" name="Image 14" descr="/var/folders/1y/yzhkrds14j1gm67qjvlds8tm7vvy2b/T/icon-styled-span-u2x3hrfjs-1768189734028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7696" y="4863108"/>
            <a:ext cx="829419" cy="270421"/>
          </a:xfrm>
          <a:prstGeom prst="rect">
            <a:avLst/>
          </a:prstGeom>
        </p:spPr>
      </p:pic>
      <p:sp>
        <p:nvSpPr>
          <p:cNvPr id="37" name="Text 20"/>
          <p:cNvSpPr/>
          <p:nvPr/>
        </p:nvSpPr>
        <p:spPr>
          <a:xfrm>
            <a:off x="5064829" y="4863108"/>
            <a:ext cx="97515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020" dirty="0"/>
          </a:p>
        </p:txBody>
      </p:sp>
      <p:pic>
        <p:nvPicPr>
          <p:cNvPr id="38" name="Image 15" descr="/var/folders/1y/yzhkrds14j1gm67qjvlds8tm7vvy2b/T/icon-icon-r8r7brbf0-1768189734071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11828" y="4893469"/>
            <a:ext cx="190500" cy="190500"/>
          </a:xfrm>
          <a:prstGeom prst="rect">
            <a:avLst/>
          </a:prstGeom>
        </p:spPr>
      </p:pic>
      <p:pic>
        <p:nvPicPr>
          <p:cNvPr id="39" name="Image 16" descr="/var/folders/1y/yzhkrds14j1gm67qjvlds8tm7vvy2b/T/icon-icon-ousa9g7mj-1768189734111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20660" y="4893469"/>
            <a:ext cx="190500" cy="190500"/>
          </a:xfrm>
          <a:prstGeom prst="rect">
            <a:avLst/>
          </a:prstGeom>
        </p:spPr>
      </p:pic>
      <p:sp>
        <p:nvSpPr>
          <p:cNvPr id="40" name="Text 21"/>
          <p:cNvSpPr/>
          <p:nvPr/>
        </p:nvSpPr>
        <p:spPr>
          <a:xfrm>
            <a:off x="695325" y="5324029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&amp; 14 Plus</a:t>
            </a:r>
            <a:endParaRPr lang="en-US" sz="1200" dirty="0"/>
          </a:p>
        </p:txBody>
      </p:sp>
      <p:sp>
        <p:nvSpPr>
          <p:cNvPr id="41" name="Text 22"/>
          <p:cNvSpPr/>
          <p:nvPr/>
        </p:nvSpPr>
        <p:spPr>
          <a:xfrm>
            <a:off x="4985296" y="5324029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42" name="Image 17" descr="/var/folders/1y/yzhkrds14j1gm67qjvlds8tm7vvy2b/T/icon-styled-span-39cqmamhv-1768189734153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7696" y="5438329"/>
            <a:ext cx="826889" cy="270421"/>
          </a:xfrm>
          <a:prstGeom prst="rect">
            <a:avLst/>
          </a:prstGeom>
        </p:spPr>
      </p:pic>
      <p:sp>
        <p:nvSpPr>
          <p:cNvPr id="43" name="Text 23"/>
          <p:cNvSpPr/>
          <p:nvPr/>
        </p:nvSpPr>
        <p:spPr>
          <a:xfrm>
            <a:off x="5064829" y="5438329"/>
            <a:ext cx="97262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pic>
        <p:nvPicPr>
          <p:cNvPr id="44" name="Image 18" descr="/var/folders/1y/yzhkrds14j1gm67qjvlds8tm7vvy2b/T/icon-icon-03kf57tdr-1768189734196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1828" y="5468689"/>
            <a:ext cx="190500" cy="190500"/>
          </a:xfrm>
          <a:prstGeom prst="rect">
            <a:avLst/>
          </a:prstGeom>
        </p:spPr>
      </p:pic>
      <p:pic>
        <p:nvPicPr>
          <p:cNvPr id="45" name="Image 19" descr="/var/folders/1y/yzhkrds14j1gm67qjvlds8tm7vvy2b/T/icon-icon-bsd2r99ak-1768189734236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0660" y="5468689"/>
            <a:ext cx="190500" cy="190500"/>
          </a:xfrm>
          <a:prstGeom prst="rect">
            <a:avLst/>
          </a:prstGeom>
        </p:spPr>
      </p:pic>
      <p:sp>
        <p:nvSpPr>
          <p:cNvPr id="46" name="Text 24"/>
          <p:cNvSpPr/>
          <p:nvPr/>
        </p:nvSpPr>
        <p:spPr>
          <a:xfrm>
            <a:off x="695325" y="5899249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14 Pro &amp; 14 Pro Max</a:t>
            </a:r>
            <a:endParaRPr lang="en-US" sz="1200" dirty="0"/>
          </a:p>
        </p:txBody>
      </p:sp>
      <p:sp>
        <p:nvSpPr>
          <p:cNvPr id="47" name="Text 25"/>
          <p:cNvSpPr/>
          <p:nvPr/>
        </p:nvSpPr>
        <p:spPr>
          <a:xfrm>
            <a:off x="4985296" y="5899249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200" dirty="0"/>
          </a:p>
        </p:txBody>
      </p:sp>
      <p:pic>
        <p:nvPicPr>
          <p:cNvPr id="48" name="Image 20" descr="/var/folders/1y/yzhkrds14j1gm67qjvlds8tm7vvy2b/T/icon-styled-span-7w0ifokxd-1768189734278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37696" y="6013549"/>
            <a:ext cx="829419" cy="270421"/>
          </a:xfrm>
          <a:prstGeom prst="rect">
            <a:avLst/>
          </a:prstGeom>
        </p:spPr>
      </p:pic>
      <p:sp>
        <p:nvSpPr>
          <p:cNvPr id="49" name="Text 26"/>
          <p:cNvSpPr/>
          <p:nvPr/>
        </p:nvSpPr>
        <p:spPr>
          <a:xfrm>
            <a:off x="5064829" y="6013549"/>
            <a:ext cx="97515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A16 Bionic</a:t>
            </a:r>
            <a:endParaRPr lang="en-US" sz="1020" dirty="0"/>
          </a:p>
        </p:txBody>
      </p:sp>
      <p:pic>
        <p:nvPicPr>
          <p:cNvPr id="50" name="Image 21" descr="/var/folders/1y/yzhkrds14j1gm67qjvlds8tm7vvy2b/T/icon-icon-3gxpih29o-1768189734319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11828" y="6043910"/>
            <a:ext cx="190500" cy="190500"/>
          </a:xfrm>
          <a:prstGeom prst="rect">
            <a:avLst/>
          </a:prstGeom>
        </p:spPr>
      </p:pic>
      <p:pic>
        <p:nvPicPr>
          <p:cNvPr id="51" name="Image 22" descr="/var/folders/1y/yzhkrds14j1gm67qjvlds8tm7vvy2b/T/icon-icon-2x41ab2w1-1768189734361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20660" y="6043910"/>
            <a:ext cx="190500" cy="190500"/>
          </a:xfrm>
          <a:prstGeom prst="rect">
            <a:avLst/>
          </a:prstGeom>
        </p:spPr>
      </p:pic>
      <p:sp>
        <p:nvSpPr>
          <p:cNvPr id="52" name="Text 27"/>
          <p:cNvSpPr/>
          <p:nvPr/>
        </p:nvSpPr>
        <p:spPr>
          <a:xfrm>
            <a:off x="695325" y="6474470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&amp; 13 mini</a:t>
            </a:r>
            <a:endParaRPr lang="en-US" sz="1200" dirty="0"/>
          </a:p>
        </p:txBody>
      </p:sp>
      <p:sp>
        <p:nvSpPr>
          <p:cNvPr id="53" name="Text 28"/>
          <p:cNvSpPr/>
          <p:nvPr/>
        </p:nvSpPr>
        <p:spPr>
          <a:xfrm>
            <a:off x="4985296" y="6474470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54" name="Image 23" descr="/var/folders/1y/yzhkrds14j1gm67qjvlds8tm7vvy2b/T/icon-styled-span-pjuvxebqg-1768189734403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37696" y="6588770"/>
            <a:ext cx="826889" cy="270421"/>
          </a:xfrm>
          <a:prstGeom prst="rect">
            <a:avLst/>
          </a:prstGeom>
        </p:spPr>
      </p:pic>
      <p:sp>
        <p:nvSpPr>
          <p:cNvPr id="55" name="Text 29"/>
          <p:cNvSpPr/>
          <p:nvPr/>
        </p:nvSpPr>
        <p:spPr>
          <a:xfrm>
            <a:off x="5064829" y="6588770"/>
            <a:ext cx="97262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pic>
        <p:nvPicPr>
          <p:cNvPr id="56" name="Image 24" descr="/var/folders/1y/yzhkrds14j1gm67qjvlds8tm7vvy2b/T/icon-icon-u6u35hg16-1768189734446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11828" y="6619131"/>
            <a:ext cx="190500" cy="190500"/>
          </a:xfrm>
          <a:prstGeom prst="rect">
            <a:avLst/>
          </a:prstGeom>
        </p:spPr>
      </p:pic>
      <p:pic>
        <p:nvPicPr>
          <p:cNvPr id="57" name="Image 25" descr="/var/folders/1y/yzhkrds14j1gm67qjvlds8tm7vvy2b/T/icon-icon-uuc0y89pr-1768189734487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20660" y="6619131"/>
            <a:ext cx="190500" cy="190500"/>
          </a:xfrm>
          <a:prstGeom prst="rect">
            <a:avLst/>
          </a:prstGeom>
        </p:spPr>
      </p:pic>
      <p:sp>
        <p:nvSpPr>
          <p:cNvPr id="58" name="Text 30"/>
          <p:cNvSpPr/>
          <p:nvPr/>
        </p:nvSpPr>
        <p:spPr>
          <a:xfrm>
            <a:off x="695325" y="7049691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13 Pro &amp; 13 Pro Max</a:t>
            </a:r>
            <a:endParaRPr lang="en-US" sz="1200" dirty="0"/>
          </a:p>
        </p:txBody>
      </p:sp>
      <p:sp>
        <p:nvSpPr>
          <p:cNvPr id="59" name="Text 31"/>
          <p:cNvSpPr/>
          <p:nvPr/>
        </p:nvSpPr>
        <p:spPr>
          <a:xfrm>
            <a:off x="4985296" y="7049691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200" dirty="0"/>
          </a:p>
        </p:txBody>
      </p:sp>
      <p:pic>
        <p:nvPicPr>
          <p:cNvPr id="60" name="Image 26" descr="/var/folders/1y/yzhkrds14j1gm67qjvlds8tm7vvy2b/T/icon-styled-span-fu15xhupq-1768189734528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37696" y="7163991"/>
            <a:ext cx="826889" cy="270421"/>
          </a:xfrm>
          <a:prstGeom prst="rect">
            <a:avLst/>
          </a:prstGeom>
        </p:spPr>
      </p:pic>
      <p:sp>
        <p:nvSpPr>
          <p:cNvPr id="61" name="Text 32"/>
          <p:cNvSpPr/>
          <p:nvPr/>
        </p:nvSpPr>
        <p:spPr>
          <a:xfrm>
            <a:off x="5064829" y="7163991"/>
            <a:ext cx="972622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A15 Bionic</a:t>
            </a:r>
            <a:endParaRPr lang="en-US" sz="1020" dirty="0"/>
          </a:p>
        </p:txBody>
      </p:sp>
      <p:pic>
        <p:nvPicPr>
          <p:cNvPr id="62" name="Image 27" descr="/var/folders/1y/yzhkrds14j1gm67qjvlds8tm7vvy2b/T/icon-icon-wz5vymc3j-1768189734570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11828" y="7194352"/>
            <a:ext cx="190500" cy="190500"/>
          </a:xfrm>
          <a:prstGeom prst="rect">
            <a:avLst/>
          </a:prstGeom>
        </p:spPr>
      </p:pic>
      <p:pic>
        <p:nvPicPr>
          <p:cNvPr id="63" name="Image 28" descr="/var/folders/1y/yzhkrds14j1gm67qjvlds8tm7vvy2b/T/icon-icon-ovjyovnxw-1768189734611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520660" y="7194352"/>
            <a:ext cx="190500" cy="190500"/>
          </a:xfrm>
          <a:prstGeom prst="rect">
            <a:avLst/>
          </a:prstGeom>
        </p:spPr>
      </p:pic>
      <p:sp>
        <p:nvSpPr>
          <p:cNvPr id="64" name="Text 33"/>
          <p:cNvSpPr/>
          <p:nvPr/>
        </p:nvSpPr>
        <p:spPr>
          <a:xfrm>
            <a:off x="695325" y="7624911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&amp; 12 mini</a:t>
            </a:r>
            <a:endParaRPr lang="en-US" sz="1200" dirty="0"/>
          </a:p>
        </p:txBody>
      </p:sp>
      <p:sp>
        <p:nvSpPr>
          <p:cNvPr id="65" name="Text 34"/>
          <p:cNvSpPr/>
          <p:nvPr/>
        </p:nvSpPr>
        <p:spPr>
          <a:xfrm>
            <a:off x="4985296" y="7624911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66" name="Image 29" descr="/var/folders/1y/yzhkrds14j1gm67qjvlds8tm7vvy2b/T/icon-styled-span-9wec6ggrq-1768189734652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137696" y="7739211"/>
            <a:ext cx="830163" cy="270421"/>
          </a:xfrm>
          <a:prstGeom prst="rect">
            <a:avLst/>
          </a:prstGeom>
        </p:spPr>
      </p:pic>
      <p:sp>
        <p:nvSpPr>
          <p:cNvPr id="67" name="Text 35"/>
          <p:cNvSpPr/>
          <p:nvPr/>
        </p:nvSpPr>
        <p:spPr>
          <a:xfrm>
            <a:off x="5064829" y="7739211"/>
            <a:ext cx="975896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020" dirty="0"/>
          </a:p>
        </p:txBody>
      </p:sp>
      <p:pic>
        <p:nvPicPr>
          <p:cNvPr id="68" name="Image 30" descr="/var/folders/1y/yzhkrds14j1gm67qjvlds8tm7vvy2b/T/icon-icon-l0yjcgw79-1768189734696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911828" y="7769572"/>
            <a:ext cx="190500" cy="190500"/>
          </a:xfrm>
          <a:prstGeom prst="rect">
            <a:avLst/>
          </a:prstGeom>
        </p:spPr>
      </p:pic>
      <p:pic>
        <p:nvPicPr>
          <p:cNvPr id="69" name="Image 31" descr="/var/folders/1y/yzhkrds14j1gm67qjvlds8tm7vvy2b/T/icon-icon-m0l5t5z4i-1768189734737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20660" y="7769572"/>
            <a:ext cx="190500" cy="190500"/>
          </a:xfrm>
          <a:prstGeom prst="rect">
            <a:avLst/>
          </a:prstGeom>
        </p:spPr>
      </p:pic>
      <p:sp>
        <p:nvSpPr>
          <p:cNvPr id="70" name="Text 36"/>
          <p:cNvSpPr/>
          <p:nvPr/>
        </p:nvSpPr>
        <p:spPr>
          <a:xfrm>
            <a:off x="695325" y="8200132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12 Pro &amp; 12 Pro Max</a:t>
            </a:r>
            <a:endParaRPr lang="en-US" sz="1200" dirty="0"/>
          </a:p>
        </p:txBody>
      </p:sp>
      <p:sp>
        <p:nvSpPr>
          <p:cNvPr id="71" name="Text 37"/>
          <p:cNvSpPr/>
          <p:nvPr/>
        </p:nvSpPr>
        <p:spPr>
          <a:xfrm>
            <a:off x="4985296" y="8200132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200" dirty="0"/>
          </a:p>
        </p:txBody>
      </p:sp>
      <p:pic>
        <p:nvPicPr>
          <p:cNvPr id="72" name="Image 32" descr="/var/folders/1y/yzhkrds14j1gm67qjvlds8tm7vvy2b/T/icon-styled-span-06dgiu85h-1768189734778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137696" y="8314432"/>
            <a:ext cx="830163" cy="270421"/>
          </a:xfrm>
          <a:prstGeom prst="rect">
            <a:avLst/>
          </a:prstGeom>
        </p:spPr>
      </p:pic>
      <p:sp>
        <p:nvSpPr>
          <p:cNvPr id="73" name="Text 38"/>
          <p:cNvSpPr/>
          <p:nvPr/>
        </p:nvSpPr>
        <p:spPr>
          <a:xfrm>
            <a:off x="5064829" y="8314432"/>
            <a:ext cx="975896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A14 Bionic</a:t>
            </a:r>
            <a:endParaRPr lang="en-US" sz="1020" dirty="0"/>
          </a:p>
        </p:txBody>
      </p:sp>
      <p:pic>
        <p:nvPicPr>
          <p:cNvPr id="74" name="Image 33" descr="/var/folders/1y/yzhkrds14j1gm67qjvlds8tm7vvy2b/T/icon-icon-4476j01sy-1768189734821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911828" y="8344793"/>
            <a:ext cx="190500" cy="190500"/>
          </a:xfrm>
          <a:prstGeom prst="rect">
            <a:avLst/>
          </a:prstGeom>
        </p:spPr>
      </p:pic>
      <p:pic>
        <p:nvPicPr>
          <p:cNvPr id="75" name="Image 34" descr="/var/folders/1y/yzhkrds14j1gm67qjvlds8tm7vvy2b/T/icon-icon-z8zkaneqz-1768189734862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520660" y="8344793"/>
            <a:ext cx="190500" cy="190500"/>
          </a:xfrm>
          <a:prstGeom prst="rect">
            <a:avLst/>
          </a:prstGeom>
        </p:spPr>
      </p:pic>
      <p:sp>
        <p:nvSpPr>
          <p:cNvPr id="76" name="Text 39"/>
          <p:cNvSpPr/>
          <p:nvPr/>
        </p:nvSpPr>
        <p:spPr>
          <a:xfrm>
            <a:off x="695325" y="8775353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11, 11 Pro, &amp; 11 Pro Max</a:t>
            </a:r>
            <a:endParaRPr lang="en-US" sz="1200" dirty="0"/>
          </a:p>
        </p:txBody>
      </p:sp>
      <p:sp>
        <p:nvSpPr>
          <p:cNvPr id="77" name="Text 40"/>
          <p:cNvSpPr/>
          <p:nvPr/>
        </p:nvSpPr>
        <p:spPr>
          <a:xfrm>
            <a:off x="4985296" y="8775353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</a:t>
            </a:r>
            <a:endParaRPr lang="en-US" sz="1200" dirty="0"/>
          </a:p>
        </p:txBody>
      </p:sp>
      <p:pic>
        <p:nvPicPr>
          <p:cNvPr id="78" name="Image 35" descr="/var/folders/1y/yzhkrds14j1gm67qjvlds8tm7vvy2b/T/icon-styled-span-yyhpzy1yw-1768189734903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37696" y="8889653"/>
            <a:ext cx="827931" cy="270421"/>
          </a:xfrm>
          <a:prstGeom prst="rect">
            <a:avLst/>
          </a:prstGeom>
        </p:spPr>
      </p:pic>
      <p:sp>
        <p:nvSpPr>
          <p:cNvPr id="79" name="Text 41"/>
          <p:cNvSpPr/>
          <p:nvPr/>
        </p:nvSpPr>
        <p:spPr>
          <a:xfrm>
            <a:off x="5064829" y="8889653"/>
            <a:ext cx="973663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</a:t>
            </a:r>
            <a:endParaRPr lang="en-US" sz="1020" dirty="0"/>
          </a:p>
        </p:txBody>
      </p:sp>
      <p:pic>
        <p:nvPicPr>
          <p:cNvPr id="80" name="Image 36" descr="/var/folders/1y/yzhkrds14j1gm67qjvlds8tm7vvy2b/T/icon-icon-zo8estdio-1768189734946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911828" y="8920014"/>
            <a:ext cx="190500" cy="190500"/>
          </a:xfrm>
          <a:prstGeom prst="rect">
            <a:avLst/>
          </a:prstGeom>
        </p:spPr>
      </p:pic>
      <p:pic>
        <p:nvPicPr>
          <p:cNvPr id="81" name="Image 37" descr="/var/folders/1y/yzhkrds14j1gm67qjvlds8tm7vvy2b/T/icon-icon-6e8akd6kr-1768189734986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520660" y="8920014"/>
            <a:ext cx="190500" cy="190500"/>
          </a:xfrm>
          <a:prstGeom prst="rect">
            <a:avLst/>
          </a:prstGeom>
        </p:spPr>
      </p:pic>
      <p:sp>
        <p:nvSpPr>
          <p:cNvPr id="82" name="Text 42"/>
          <p:cNvSpPr/>
          <p:nvPr/>
        </p:nvSpPr>
        <p:spPr>
          <a:xfrm>
            <a:off x="695325" y="9350573"/>
            <a:ext cx="4289971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SE (2nd generation and later)</a:t>
            </a:r>
            <a:endParaRPr lang="en-US" sz="1200" dirty="0"/>
          </a:p>
        </p:txBody>
      </p:sp>
      <p:sp>
        <p:nvSpPr>
          <p:cNvPr id="83" name="Text 43"/>
          <p:cNvSpPr/>
          <p:nvPr/>
        </p:nvSpPr>
        <p:spPr>
          <a:xfrm>
            <a:off x="4985296" y="9350573"/>
            <a:ext cx="3217515" cy="499021"/>
          </a:xfrm>
          <a:prstGeom prst="rect">
            <a:avLst/>
          </a:prstGeom>
          <a:noFill/>
          <a:ln/>
        </p:spPr>
        <p:txBody>
          <a:bodyPr wrap="square" lIns="152400" tIns="114300" rIns="152400" bIns="11430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 or newer</a:t>
            </a:r>
            <a:endParaRPr lang="en-US" sz="1200" dirty="0"/>
          </a:p>
        </p:txBody>
      </p:sp>
      <p:pic>
        <p:nvPicPr>
          <p:cNvPr id="84" name="Image 38" descr="/var/folders/1y/yzhkrds14j1gm67qjvlds8tm7vvy2b/T/icon-styled-span-k4j0xsl2u-1768189735028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137696" y="9464873"/>
            <a:ext cx="1398091" cy="270421"/>
          </a:xfrm>
          <a:prstGeom prst="rect">
            <a:avLst/>
          </a:prstGeom>
        </p:spPr>
      </p:pic>
      <p:sp>
        <p:nvSpPr>
          <p:cNvPr id="85" name="Text 44"/>
          <p:cNvSpPr/>
          <p:nvPr/>
        </p:nvSpPr>
        <p:spPr>
          <a:xfrm>
            <a:off x="5026939" y="9464873"/>
            <a:ext cx="1619605" cy="27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30"/>
              </a:lnSpc>
              <a:buNone/>
            </a:pPr>
            <a:r>
              <a:rPr lang="en-US" sz="1020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A13 Bionic or newer</a:t>
            </a:r>
            <a:endParaRPr lang="en-US" sz="1020" dirty="0"/>
          </a:p>
        </p:txBody>
      </p:sp>
      <p:pic>
        <p:nvPicPr>
          <p:cNvPr id="86" name="Image 39" descr="/var/folders/1y/yzhkrds14j1gm67qjvlds8tm7vvy2b/T/icon-icon-p5fgpdwkf-1768189735070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911828" y="9495234"/>
            <a:ext cx="190500" cy="190500"/>
          </a:xfrm>
          <a:prstGeom prst="rect">
            <a:avLst/>
          </a:prstGeom>
        </p:spPr>
      </p:pic>
      <p:pic>
        <p:nvPicPr>
          <p:cNvPr id="87" name="Image 40" descr="/var/folders/1y/yzhkrds14j1gm67qjvlds8tm7vvy2b/T/icon-icon-k0h8oni0q-1768189735111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520660" y="9495234"/>
            <a:ext cx="190500" cy="190500"/>
          </a:xfrm>
          <a:prstGeom prst="rect">
            <a:avLst/>
          </a:prstGeom>
        </p:spPr>
      </p:pic>
      <p:pic>
        <p:nvPicPr>
          <p:cNvPr id="88" name="Image 41" descr="/var/folders/1y/yzhkrds14j1gm67qjvlds8tm7vvy2b/T/icon-bg-czuoy6171-1768189735153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57200" y="10392519"/>
            <a:ext cx="5524500" cy="552450"/>
          </a:xfrm>
          <a:prstGeom prst="rect">
            <a:avLst/>
          </a:prstGeom>
        </p:spPr>
      </p:pic>
      <p:pic>
        <p:nvPicPr>
          <p:cNvPr id="89" name="Image 42" descr="/var/folders/1y/yzhkrds14j1gm67qjvlds8tm7vvy2b/T/icon-icon-b4ptv2a4s-1768189735204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19125" y="10573494"/>
            <a:ext cx="190500" cy="190500"/>
          </a:xfrm>
          <a:prstGeom prst="rect">
            <a:avLst/>
          </a:prstGeom>
        </p:spPr>
      </p:pic>
      <p:sp>
        <p:nvSpPr>
          <p:cNvPr id="90" name="Text 45"/>
          <p:cNvSpPr/>
          <p:nvPr/>
        </p:nvSpPr>
        <p:spPr>
          <a:xfrm>
            <a:off x="923925" y="10554444"/>
            <a:ext cx="499262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iPhone XS, XS Max, and XR (A12 Bionic) are not supported</a:t>
            </a:r>
            <a:endParaRPr lang="en-US" sz="1200" dirty="0"/>
          </a:p>
        </p:txBody>
      </p:sp>
      <p:pic>
        <p:nvPicPr>
          <p:cNvPr id="91" name="Image 43" descr="/var/folders/1y/yzhkrds14j1gm67qjvlds8tm7vvy2b/T/icon-bg-s7a71ftdg-1768189735244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210300" y="10392519"/>
            <a:ext cx="5524500" cy="552450"/>
          </a:xfrm>
          <a:prstGeom prst="rect">
            <a:avLst/>
          </a:prstGeom>
        </p:spPr>
      </p:pic>
      <p:pic>
        <p:nvPicPr>
          <p:cNvPr id="92" name="Image 44" descr="/var/folders/1y/yzhkrds14j1gm67qjvlds8tm7vvy2b/T/icon-icon-l1hvo2c2e-1768189735293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72225" y="10573494"/>
            <a:ext cx="190500" cy="190500"/>
          </a:xfrm>
          <a:prstGeom prst="rect">
            <a:avLst/>
          </a:prstGeom>
        </p:spPr>
      </p:pic>
      <p:sp>
        <p:nvSpPr>
          <p:cNvPr id="93" name="Text 46"/>
          <p:cNvSpPr/>
          <p:nvPr/>
        </p:nvSpPr>
        <p:spPr>
          <a:xfrm>
            <a:off x="6677025" y="10554444"/>
            <a:ext cx="445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 will be available as a free software update</a:t>
            </a:r>
            <a:endParaRPr lang="en-US" sz="1200" dirty="0"/>
          </a:p>
        </p:txBody>
      </p:sp>
      <p:sp>
        <p:nvSpPr>
          <p:cNvPr id="94" name="Text 47"/>
          <p:cNvSpPr/>
          <p:nvPr/>
        </p:nvSpPr>
        <p:spPr>
          <a:xfrm>
            <a:off x="11607254" y="11011644"/>
            <a:ext cx="56197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15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x7m841o7g-176818973771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67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Introduction to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iOS 26</a:t>
            </a:r>
            <a:endParaRPr lang="en-US" sz="3600" dirty="0"/>
          </a:p>
        </p:txBody>
      </p:sp>
      <p:pic>
        <p:nvPicPr>
          <p:cNvPr id="4" name="Image 1" descr="/var/folders/1y/yzhkrds14j1gm67qjvlds8tm7vvy2b/T/icon-bg-389d9eiau-176818973791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5334000" cy="1390650"/>
          </a:xfrm>
          <a:prstGeom prst="rect">
            <a:avLst/>
          </a:prstGeom>
        </p:spPr>
      </p:pic>
      <p:pic>
        <p:nvPicPr>
          <p:cNvPr id="5" name="Image 2" descr="/var/folders/1y/yzhkrds14j1gm67qjvlds8tm7vvy2b/T/icon-icon-ach3eap3f-176818973797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71625"/>
            <a:ext cx="200025" cy="228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47750" y="1533525"/>
            <a:ext cx="48293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Unveiled at WWDC 2025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047750" y="1914525"/>
            <a:ext cx="450532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Announced on June 9, 2025 during Apple's annual Worldwide Developers Conference.</a:t>
            </a:r>
            <a:endParaRPr lang="en-US" sz="1350" dirty="0"/>
          </a:p>
        </p:txBody>
      </p:sp>
      <p:pic>
        <p:nvPicPr>
          <p:cNvPr id="8" name="Image 3" descr="/var/folders/1y/yzhkrds14j1gm67qjvlds8tm7vvy2b/T/icon-bg-75v37mwes-176818973801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14650"/>
            <a:ext cx="5334000" cy="1390650"/>
          </a:xfrm>
          <a:prstGeom prst="rect">
            <a:avLst/>
          </a:prstGeom>
        </p:spPr>
      </p:pic>
      <p:pic>
        <p:nvPicPr>
          <p:cNvPr id="9" name="Image 4" descr="/var/folders/1y/yzhkrds14j1gm67qjvlds8tm7vvy2b/T/icon-icon-a56xnhqoa-176818973806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3190875"/>
            <a:ext cx="228600" cy="2286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076325" y="3152775"/>
            <a:ext cx="48676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Design Language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1076325" y="3533775"/>
            <a:ext cx="44767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"Liquid Glass" design makes system experiences more expressive and delightful while retaining iOS familiarity.</a:t>
            </a:r>
            <a:endParaRPr lang="en-US" sz="1350" dirty="0"/>
          </a:p>
        </p:txBody>
      </p:sp>
      <p:pic>
        <p:nvPicPr>
          <p:cNvPr id="12" name="Image 5" descr="/var/folders/1y/yzhkrds14j1gm67qjvlds8tm7vvy2b/T/icon-bg-ec4jgkz3i-1768189738102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295400"/>
            <a:ext cx="5334000" cy="1657350"/>
          </a:xfrm>
          <a:prstGeom prst="rect">
            <a:avLst/>
          </a:prstGeom>
        </p:spPr>
      </p:pic>
      <p:pic>
        <p:nvPicPr>
          <p:cNvPr id="13" name="Image 6" descr="/var/folders/1y/yzhkrds14j1gm67qjvlds8tm7vvy2b/T/icon-icon-5c509exqu-17681897381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925" y="1571625"/>
            <a:ext cx="200025" cy="2286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991350" y="1533525"/>
            <a:ext cx="48550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Year-Based Naming</a:t>
            </a:r>
            <a:endParaRPr lang="en-US" sz="1800" dirty="0"/>
          </a:p>
        </p:txBody>
      </p:sp>
      <p:sp>
        <p:nvSpPr>
          <p:cNvPr id="15" name="Text 6"/>
          <p:cNvSpPr/>
          <p:nvPr/>
        </p:nvSpPr>
        <p:spPr>
          <a:xfrm>
            <a:off x="6991350" y="1914525"/>
            <a:ext cx="45053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"26" signifies the 2025-2026 release season, introducing a new naming convention aligned with year-based strategy.</a:t>
            </a:r>
            <a:endParaRPr lang="en-US" sz="1350" dirty="0"/>
          </a:p>
        </p:txBody>
      </p:sp>
      <p:pic>
        <p:nvPicPr>
          <p:cNvPr id="16" name="Image 7" descr="/var/folders/1y/yzhkrds14j1gm67qjvlds8tm7vvy2b/T/icon-bg-a7jf8zn3o-1768189738194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181350"/>
            <a:ext cx="5334000" cy="1657350"/>
          </a:xfrm>
          <a:prstGeom prst="rect">
            <a:avLst/>
          </a:prstGeom>
        </p:spPr>
      </p:pic>
      <p:pic>
        <p:nvPicPr>
          <p:cNvPr id="17" name="Image 8" descr="/var/folders/1y/yzhkrds14j1gm67qjvlds8tm7vvy2b/T/icon-icon-jo1ky4tk9-1768189738252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3457575"/>
            <a:ext cx="228600" cy="2286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7019925" y="3419475"/>
            <a:ext cx="484708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Apple Intelligence</a:t>
            </a:r>
            <a:endParaRPr lang="en-US" sz="1800" dirty="0"/>
          </a:p>
        </p:txBody>
      </p:sp>
      <p:sp>
        <p:nvSpPr>
          <p:cNvPr id="19" name="Text 8"/>
          <p:cNvSpPr/>
          <p:nvPr/>
        </p:nvSpPr>
        <p:spPr>
          <a:xfrm>
            <a:off x="7019925" y="3800475"/>
            <a:ext cx="44767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Integrates powerful AI capabilities across the system, designed to enhance user productivity with privacy-focused features.</a:t>
            </a:r>
            <a:endParaRPr lang="en-US" sz="1350" dirty="0"/>
          </a:p>
        </p:txBody>
      </p:sp>
      <p:pic>
        <p:nvPicPr>
          <p:cNvPr id="20" name="Image 9" descr="/var/folders/1y/yzhkrds14j1gm67qjvlds8tm7vvy2b/T/icon-bg-gb5rt1wul-1768189738286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5295900"/>
            <a:ext cx="11277600" cy="1314450"/>
          </a:xfrm>
          <a:prstGeom prst="rect">
            <a:avLst/>
          </a:prstGeom>
        </p:spPr>
      </p:pic>
      <p:pic>
        <p:nvPicPr>
          <p:cNvPr id="21" name="Image 10" descr="/var/folders/1y/yzhkrds14j1gm67qjvlds8tm7vvy2b/T/icon-icon-m59uod2bb-1768189738354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5534025"/>
            <a:ext cx="250031" cy="28575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1097756" y="5534025"/>
            <a:ext cx="1039891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"iOS 26 shines with the gorgeous new design and meaningful improvements to the features users rely on every day, making iPhone even more helpful."</a:t>
            </a:r>
            <a:endParaRPr lang="en-US" sz="1350" dirty="0"/>
          </a:p>
        </p:txBody>
      </p:sp>
      <p:sp>
        <p:nvSpPr>
          <p:cNvPr id="23" name="Text 10"/>
          <p:cNvSpPr/>
          <p:nvPr/>
        </p:nvSpPr>
        <p:spPr>
          <a:xfrm>
            <a:off x="543935" y="6143625"/>
            <a:ext cx="109527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0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— Craig Federighi, Apple's Senior VP of Software Engineering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11669613" y="6677025"/>
            <a:ext cx="49828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15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var/folders/1y/yzhkrds14j1gm67qjvlds8tm7vvy2b/T/icon-bg-0i2fj4sn9-176818974088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Liquid 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007A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</a:t>
            </a:r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Design</a:t>
            </a:r>
            <a:endParaRPr lang="en-US" sz="3600" dirty="0"/>
          </a:p>
        </p:txBody>
      </p:sp>
      <p:pic>
        <p:nvPicPr>
          <p:cNvPr id="4" name="Image 1" descr="/var/folders/1y/yzhkrds14j1gm67qjvlds8tm7vvy2b/T/icon-bg-65kiizl2n-1768189741089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5410200" cy="1390650"/>
          </a:xfrm>
          <a:prstGeom prst="rect">
            <a:avLst/>
          </a:prstGeom>
        </p:spPr>
      </p:pic>
      <p:pic>
        <p:nvPicPr>
          <p:cNvPr id="5" name="Image 2" descr="/var/folders/1y/yzhkrds14j1gm67qjvlds8tm7vvy2b/T/icon-bg-icon-t63p58qfd-1768189741145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419225"/>
            <a:ext cx="381000" cy="3810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90625" y="1419225"/>
            <a:ext cx="46367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Depth &amp; Vitality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1190625" y="1724025"/>
            <a:ext cx="4476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Translucent, glass-like elements that reflect and refract surroundings, replacing the flatter design of previous iOS versions.</a:t>
            </a:r>
            <a:endParaRPr lang="en-US" sz="1200" dirty="0"/>
          </a:p>
        </p:txBody>
      </p:sp>
      <p:pic>
        <p:nvPicPr>
          <p:cNvPr id="8" name="Image 3" descr="/var/folders/1y/yzhkrds14j1gm67qjvlds8tm7vvy2b/T/icon-bg-rpt3r1my7-1768189741182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62250"/>
            <a:ext cx="5410200" cy="1162050"/>
          </a:xfrm>
          <a:prstGeom prst="rect">
            <a:avLst/>
          </a:prstGeom>
        </p:spPr>
      </p:pic>
      <p:pic>
        <p:nvPicPr>
          <p:cNvPr id="9" name="Image 4" descr="/var/folders/1y/yzhkrds14j1gm67qjvlds8tm7vvy2b/T/icon-bg-icon-cijcttcii-1768189741235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" y="2962275"/>
            <a:ext cx="381000" cy="38100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90625" y="2962275"/>
            <a:ext cx="47725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System-Wide Application</a:t>
            </a:r>
            <a:endParaRPr lang="en-US" sz="1500" dirty="0"/>
          </a:p>
        </p:txBody>
      </p:sp>
      <p:sp>
        <p:nvSpPr>
          <p:cNvPr id="11" name="Text 4"/>
          <p:cNvSpPr/>
          <p:nvPr/>
        </p:nvSpPr>
        <p:spPr>
          <a:xfrm>
            <a:off x="1190625" y="3267075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Applied to controls, navigation, app icons, widgets, Lock Screen, Home Screen, notifications, and Control Center.</a:t>
            </a:r>
            <a:endParaRPr lang="en-US" sz="1200" dirty="0"/>
          </a:p>
        </p:txBody>
      </p:sp>
      <p:pic>
        <p:nvPicPr>
          <p:cNvPr id="12" name="Image 5" descr="/var/folders/1y/yzhkrds14j1gm67qjvlds8tm7vvy2b/T/icon-bg-ngakko60t-1768189741273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076700"/>
            <a:ext cx="5410200" cy="1162050"/>
          </a:xfrm>
          <a:prstGeom prst="rect">
            <a:avLst/>
          </a:prstGeom>
        </p:spPr>
      </p:pic>
      <p:pic>
        <p:nvPicPr>
          <p:cNvPr id="13" name="Image 6" descr="/var/folders/1y/yzhkrds14j1gm67qjvlds8tm7vvy2b/T/icon-bg-icon-g7c8ztsdf-1768189741327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4276725"/>
            <a:ext cx="381000" cy="38100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190625" y="4276725"/>
            <a:ext cx="47510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Refined Controls</a:t>
            </a:r>
            <a:endParaRPr lang="en-US" sz="1500" dirty="0"/>
          </a:p>
        </p:txBody>
      </p:sp>
      <p:sp>
        <p:nvSpPr>
          <p:cNvPr id="15" name="Text 6"/>
          <p:cNvSpPr/>
          <p:nvPr/>
        </p:nvSpPr>
        <p:spPr>
          <a:xfrm>
            <a:off x="1190625" y="4581525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Controls and toolbars feature more rounded corners on a distinct functional layer designed to sit above apps.</a:t>
            </a:r>
            <a:endParaRPr lang="en-US" sz="1200" dirty="0"/>
          </a:p>
        </p:txBody>
      </p:sp>
      <p:pic>
        <p:nvPicPr>
          <p:cNvPr id="16" name="Image 7" descr="/var/folders/1y/yzhkrds14j1gm67qjvlds8tm7vvy2b/T/icon-bg-7mlbk25vb-1768189741366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5391150"/>
            <a:ext cx="5410200" cy="1162050"/>
          </a:xfrm>
          <a:prstGeom prst="rect">
            <a:avLst/>
          </a:prstGeom>
        </p:spPr>
      </p:pic>
      <p:pic>
        <p:nvPicPr>
          <p:cNvPr id="17" name="Image 8" descr="/var/folders/1y/yzhkrds14j1gm67qjvlds8tm7vvy2b/T/icon-bg-icon-kz8aay04q-1768189741418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225" y="5591175"/>
            <a:ext cx="381000" cy="381000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190625" y="5591175"/>
            <a:ext cx="474678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Developer Integration</a:t>
            </a:r>
            <a:endParaRPr lang="en-US" sz="1500" dirty="0"/>
          </a:p>
        </p:txBody>
      </p:sp>
      <p:sp>
        <p:nvSpPr>
          <p:cNvPr id="19" name="Text 8"/>
          <p:cNvSpPr/>
          <p:nvPr/>
        </p:nvSpPr>
        <p:spPr>
          <a:xfrm>
            <a:off x="1190625" y="5895975"/>
            <a:ext cx="4476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Updated APIs allow developers to incorporate Liquid Glass materials and components into their apps for a cohesive look.</a:t>
            </a:r>
            <a:endParaRPr lang="en-US" sz="1200" dirty="0"/>
          </a:p>
        </p:txBody>
      </p:sp>
      <p:pic>
        <p:nvPicPr>
          <p:cNvPr id="20" name="Image 9" descr="/var/folders/1y/yzhkrds14j1gm67qjvlds8tm7vvy2b/T/icon-bg-jacqe0svm-1768189741457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318617"/>
            <a:ext cx="1755130" cy="361950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205538" y="1404342"/>
            <a:ext cx="162020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Inspired by visionOS</a:t>
            </a:r>
            <a:endParaRPr lang="en-US" sz="1050" dirty="0"/>
          </a:p>
        </p:txBody>
      </p:sp>
      <p:pic>
        <p:nvPicPr>
          <p:cNvPr id="22" name="Image 10" descr="/var/folders/1y/yzhkrds14j1gm67qjvlds8tm7vvy2b/T/icon-icon-b3266kjvp-176818974154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29325" y="1432917"/>
            <a:ext cx="100013" cy="133350"/>
          </a:xfrm>
          <a:prstGeom prst="rect">
            <a:avLst/>
          </a:prstGeom>
        </p:spPr>
      </p:pic>
      <p:pic>
        <p:nvPicPr>
          <p:cNvPr id="23" name="Image 11" descr="/var/folders/1y/yzhkrds14j1gm67qjvlds8tm7vvy2b/T/icon-bg-ioh68bpel-1768189741582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1775817"/>
            <a:ext cx="5410200" cy="3515767"/>
          </a:xfrm>
          <a:prstGeom prst="rect">
            <a:avLst/>
          </a:prstGeom>
        </p:spPr>
      </p:pic>
      <p:pic>
        <p:nvPicPr>
          <p:cNvPr id="24" name="Image 12" descr="/var/folders/1y/yzhkrds14j1gm67qjvlds8tm7vvy2b/T/icon-img-20punb5xa-1768189741661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425" y="1899642"/>
            <a:ext cx="5162550" cy="3268117"/>
          </a:xfrm>
          <a:prstGeom prst="rect">
            <a:avLst/>
          </a:prstGeom>
        </p:spPr>
      </p:pic>
      <p:pic>
        <p:nvPicPr>
          <p:cNvPr id="25" name="Image 13" descr="/var/folders/1y/yzhkrds14j1gm67qjvlds8tm7vvy2b/T/icon-bg-85njdol1d-1768189741811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900" y="5443984"/>
            <a:ext cx="3657600" cy="552450"/>
          </a:xfrm>
          <a:prstGeom prst="rect">
            <a:avLst/>
          </a:prstGeom>
        </p:spPr>
      </p:pic>
      <p:sp>
        <p:nvSpPr>
          <p:cNvPr id="26" name="Text 10"/>
          <p:cNvSpPr/>
          <p:nvPr/>
        </p:nvSpPr>
        <p:spPr>
          <a:xfrm>
            <a:off x="7362825" y="5529709"/>
            <a:ext cx="3333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Lock Screen showing spatial scenes and depth effects with Liquid Glass design</a:t>
            </a:r>
            <a:endParaRPr lang="en-US" sz="1050" dirty="0"/>
          </a:p>
        </p:txBody>
      </p:sp>
      <p:sp>
        <p:nvSpPr>
          <p:cNvPr id="27" name="Text 11"/>
          <p:cNvSpPr/>
          <p:nvPr/>
        </p:nvSpPr>
        <p:spPr>
          <a:xfrm>
            <a:off x="11666488" y="6619875"/>
            <a:ext cx="50078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8888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15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2026-01-12T03:49:24Z</dcterms:created>
  <dcterms:modified xsi:type="dcterms:W3CDTF">2026-01-12T03:49:24Z</dcterms:modified>
</cp:coreProperties>
</file>